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5" r:id="rId2"/>
  </p:sldMasterIdLst>
  <p:notesMasterIdLst>
    <p:notesMasterId r:id="rId34"/>
  </p:notesMasterIdLst>
  <p:handoutMasterIdLst>
    <p:handoutMasterId r:id="rId35"/>
  </p:handoutMasterIdLst>
  <p:sldIdLst>
    <p:sldId id="279" r:id="rId3"/>
    <p:sldId id="265" r:id="rId4"/>
    <p:sldId id="337" r:id="rId5"/>
    <p:sldId id="578" r:id="rId6"/>
    <p:sldId id="597" r:id="rId7"/>
    <p:sldId id="589" r:id="rId8"/>
    <p:sldId id="581" r:id="rId9"/>
    <p:sldId id="318" r:id="rId10"/>
    <p:sldId id="264" r:id="rId11"/>
    <p:sldId id="272" r:id="rId12"/>
    <p:sldId id="416" r:id="rId13"/>
    <p:sldId id="436" r:id="rId14"/>
    <p:sldId id="385" r:id="rId15"/>
    <p:sldId id="583" r:id="rId16"/>
    <p:sldId id="590" r:id="rId17"/>
    <p:sldId id="503" r:id="rId18"/>
    <p:sldId id="588" r:id="rId19"/>
    <p:sldId id="595" r:id="rId20"/>
    <p:sldId id="289" r:id="rId21"/>
    <p:sldId id="569" r:id="rId22"/>
    <p:sldId id="584" r:id="rId23"/>
    <p:sldId id="585" r:id="rId24"/>
    <p:sldId id="594" r:id="rId25"/>
    <p:sldId id="504" r:id="rId26"/>
    <p:sldId id="507" r:id="rId27"/>
    <p:sldId id="596" r:id="rId28"/>
    <p:sldId id="410" r:id="rId29"/>
    <p:sldId id="403" r:id="rId30"/>
    <p:sldId id="420" r:id="rId31"/>
    <p:sldId id="421" r:id="rId32"/>
    <p:sldId id="422" r:id="rId33"/>
  </p:sldIdLst>
  <p:sldSz cx="12192000" cy="6858000"/>
  <p:notesSz cx="6858000" cy="9144000"/>
  <p:defaultTextStyle>
    <a:defPPr>
      <a:defRPr lang="nl-NL"/>
    </a:defPPr>
    <a:lvl1pPr algn="l" defTabSz="912813" rtl="0" fontAlgn="base">
      <a:spcBef>
        <a:spcPct val="0"/>
      </a:spcBef>
      <a:spcAft>
        <a:spcPct val="0"/>
      </a:spcAft>
      <a:defRPr sz="2400" kern="1200">
        <a:solidFill>
          <a:schemeClr val="tx1"/>
        </a:solidFill>
        <a:latin typeface="Calibri"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2" orient="horz" pos="2160" userDrawn="1">
          <p15:clr>
            <a:srgbClr val="A4A3A4"/>
          </p15:clr>
        </p15:guide>
        <p15:guide id="3" pos="7219">
          <p15:clr>
            <a:srgbClr val="A4A3A4"/>
          </p15:clr>
        </p15:guide>
        <p15:guide id="6"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B7E4"/>
    <a:srgbClr val="002F5F"/>
    <a:srgbClr val="C20016"/>
    <a:srgbClr val="008542"/>
    <a:srgbClr val="002C64"/>
    <a:srgbClr val="00A9F3"/>
    <a:srgbClr val="33AADC"/>
    <a:srgbClr val="F0AB00"/>
    <a:srgbClr val="8EBA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79469" autoAdjust="0"/>
  </p:normalViewPr>
  <p:slideViewPr>
    <p:cSldViewPr snapToGrid="0" snapToObjects="1" showGuides="1">
      <p:cViewPr varScale="1">
        <p:scale>
          <a:sx n="69" d="100"/>
          <a:sy n="69" d="100"/>
        </p:scale>
        <p:origin x="1118" y="58"/>
      </p:cViewPr>
      <p:guideLst>
        <p:guide orient="horz" pos="2160"/>
        <p:guide pos="7219"/>
        <p:guide pos="3840"/>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00" d="100"/>
        <a:sy n="100" d="100"/>
      </p:scale>
      <p:origin x="0" y="0"/>
    </p:cViewPr>
  </p:sorterViewPr>
  <p:notesViewPr>
    <p:cSldViewPr snapToGrid="0" snapToObjects="1" showGuides="1">
      <p:cViewPr varScale="1">
        <p:scale>
          <a:sx n="78" d="100"/>
          <a:sy n="78" d="100"/>
        </p:scale>
        <p:origin x="3376"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2B2781-3D93-4F91-9F62-220B8BC57A89}" type="doc">
      <dgm:prSet loTypeId="urn:microsoft.com/office/officeart/2005/8/layout/gear1" loCatId="process" qsTypeId="urn:microsoft.com/office/officeart/2005/8/quickstyle/simple1" qsCatId="simple" csTypeId="urn:microsoft.com/office/officeart/2005/8/colors/accent0_2" csCatId="mainScheme" phldr="1"/>
      <dgm:spPr/>
    </dgm:pt>
    <dgm:pt modelId="{DE853A07-FC88-4A69-9435-6B9C0EAEE566}">
      <dgm:prSet phldrT="[Tekst]"/>
      <dgm:spPr/>
      <dgm:t>
        <a:bodyPr/>
        <a:lstStyle/>
        <a:p>
          <a:r>
            <a:rPr lang="nl-NL" b="1" dirty="0"/>
            <a:t>Digitalisering</a:t>
          </a:r>
        </a:p>
      </dgm:t>
    </dgm:pt>
    <dgm:pt modelId="{950798E9-73A8-4FB7-BABF-60A639F8604F}" type="parTrans" cxnId="{110AB8B5-9BE2-493F-8F2B-62CAC2961EE1}">
      <dgm:prSet/>
      <dgm:spPr/>
      <dgm:t>
        <a:bodyPr/>
        <a:lstStyle/>
        <a:p>
          <a:endParaRPr lang="nl-NL"/>
        </a:p>
      </dgm:t>
    </dgm:pt>
    <dgm:pt modelId="{771E36CD-905A-469B-BA85-D98B1F923353}" type="sibTrans" cxnId="{110AB8B5-9BE2-493F-8F2B-62CAC2961EE1}">
      <dgm:prSet/>
      <dgm:spPr/>
      <dgm:t>
        <a:bodyPr/>
        <a:lstStyle/>
        <a:p>
          <a:endParaRPr lang="nl-NL"/>
        </a:p>
      </dgm:t>
    </dgm:pt>
    <dgm:pt modelId="{14152062-BEDB-47C6-BD9B-F122E4181969}">
      <dgm:prSet phldrT="[Tekst]"/>
      <dgm:spPr/>
      <dgm:t>
        <a:bodyPr/>
        <a:lstStyle/>
        <a:p>
          <a:r>
            <a:rPr lang="nl-NL" b="1" dirty="0"/>
            <a:t>Manier van werken</a:t>
          </a:r>
        </a:p>
      </dgm:t>
    </dgm:pt>
    <dgm:pt modelId="{30A77AA6-00E1-41AA-A518-F68F703DBBBC}" type="parTrans" cxnId="{3916082F-40B2-4701-B1DE-6C1576DC237F}">
      <dgm:prSet/>
      <dgm:spPr/>
      <dgm:t>
        <a:bodyPr/>
        <a:lstStyle/>
        <a:p>
          <a:endParaRPr lang="nl-NL"/>
        </a:p>
      </dgm:t>
    </dgm:pt>
    <dgm:pt modelId="{BF09D5D3-612F-46F6-A81C-18E3631F9B1E}" type="sibTrans" cxnId="{3916082F-40B2-4701-B1DE-6C1576DC237F}">
      <dgm:prSet/>
      <dgm:spPr/>
      <dgm:t>
        <a:bodyPr/>
        <a:lstStyle/>
        <a:p>
          <a:endParaRPr lang="nl-NL"/>
        </a:p>
      </dgm:t>
    </dgm:pt>
    <dgm:pt modelId="{F027561D-F87F-4717-802F-96EA355E3F90}">
      <dgm:prSet phldrT="[Tekst]"/>
      <dgm:spPr/>
      <dgm:t>
        <a:bodyPr/>
        <a:lstStyle/>
        <a:p>
          <a:r>
            <a:rPr lang="nl-NL" b="1" dirty="0"/>
            <a:t>Inhoudelijk &amp; juridisch</a:t>
          </a:r>
        </a:p>
      </dgm:t>
    </dgm:pt>
    <dgm:pt modelId="{B2700CF2-AA98-438C-ABE5-7695EE914C40}" type="parTrans" cxnId="{58FA16B8-DAC1-40C6-A777-1A1726166D4E}">
      <dgm:prSet/>
      <dgm:spPr/>
      <dgm:t>
        <a:bodyPr/>
        <a:lstStyle/>
        <a:p>
          <a:endParaRPr lang="nl-NL"/>
        </a:p>
      </dgm:t>
    </dgm:pt>
    <dgm:pt modelId="{20BD91CB-1674-43C7-BA5C-1A4EEF3866AF}" type="sibTrans" cxnId="{58FA16B8-DAC1-40C6-A777-1A1726166D4E}">
      <dgm:prSet/>
      <dgm:spPr/>
      <dgm:t>
        <a:bodyPr/>
        <a:lstStyle/>
        <a:p>
          <a:endParaRPr lang="nl-NL"/>
        </a:p>
      </dgm:t>
    </dgm:pt>
    <dgm:pt modelId="{1E7929DD-A20D-4F9A-8C44-258517D670EA}" type="pres">
      <dgm:prSet presAssocID="{CF2B2781-3D93-4F91-9F62-220B8BC57A89}" presName="composite" presStyleCnt="0">
        <dgm:presLayoutVars>
          <dgm:chMax val="3"/>
          <dgm:animLvl val="lvl"/>
          <dgm:resizeHandles val="exact"/>
        </dgm:presLayoutVars>
      </dgm:prSet>
      <dgm:spPr/>
    </dgm:pt>
    <dgm:pt modelId="{8F00DC89-6A60-4158-934F-8C690C963E27}" type="pres">
      <dgm:prSet presAssocID="{DE853A07-FC88-4A69-9435-6B9C0EAEE566}" presName="gear1" presStyleLbl="node1" presStyleIdx="0" presStyleCnt="3">
        <dgm:presLayoutVars>
          <dgm:chMax val="1"/>
          <dgm:bulletEnabled val="1"/>
        </dgm:presLayoutVars>
      </dgm:prSet>
      <dgm:spPr/>
    </dgm:pt>
    <dgm:pt modelId="{45F21DDB-5B03-4EC6-A2E7-386CF0972EE9}" type="pres">
      <dgm:prSet presAssocID="{DE853A07-FC88-4A69-9435-6B9C0EAEE566}" presName="gear1srcNode" presStyleLbl="node1" presStyleIdx="0" presStyleCnt="3"/>
      <dgm:spPr/>
    </dgm:pt>
    <dgm:pt modelId="{C8A4F0B1-DDBC-49B1-AEE6-6F4DC5C9F0EA}" type="pres">
      <dgm:prSet presAssocID="{DE853A07-FC88-4A69-9435-6B9C0EAEE566}" presName="gear1dstNode" presStyleLbl="node1" presStyleIdx="0" presStyleCnt="3"/>
      <dgm:spPr/>
    </dgm:pt>
    <dgm:pt modelId="{CC7582AD-4F2F-4997-8D5B-2DFD53C029FA}" type="pres">
      <dgm:prSet presAssocID="{14152062-BEDB-47C6-BD9B-F122E4181969}" presName="gear2" presStyleLbl="node1" presStyleIdx="1" presStyleCnt="3">
        <dgm:presLayoutVars>
          <dgm:chMax val="1"/>
          <dgm:bulletEnabled val="1"/>
        </dgm:presLayoutVars>
      </dgm:prSet>
      <dgm:spPr/>
    </dgm:pt>
    <dgm:pt modelId="{86AB9F2A-9152-4837-86C1-F757F6A9B5F8}" type="pres">
      <dgm:prSet presAssocID="{14152062-BEDB-47C6-BD9B-F122E4181969}" presName="gear2srcNode" presStyleLbl="node1" presStyleIdx="1" presStyleCnt="3"/>
      <dgm:spPr/>
    </dgm:pt>
    <dgm:pt modelId="{A27726B3-B5F3-4052-85B8-8AC5CD666BCA}" type="pres">
      <dgm:prSet presAssocID="{14152062-BEDB-47C6-BD9B-F122E4181969}" presName="gear2dstNode" presStyleLbl="node1" presStyleIdx="1" presStyleCnt="3"/>
      <dgm:spPr/>
    </dgm:pt>
    <dgm:pt modelId="{F6EC6DF2-F407-4084-941A-8314958878E7}" type="pres">
      <dgm:prSet presAssocID="{F027561D-F87F-4717-802F-96EA355E3F90}" presName="gear3" presStyleLbl="node1" presStyleIdx="2" presStyleCnt="3"/>
      <dgm:spPr/>
    </dgm:pt>
    <dgm:pt modelId="{4266163D-20FC-4438-8363-5A4111272199}" type="pres">
      <dgm:prSet presAssocID="{F027561D-F87F-4717-802F-96EA355E3F90}" presName="gear3tx" presStyleLbl="node1" presStyleIdx="2" presStyleCnt="3">
        <dgm:presLayoutVars>
          <dgm:chMax val="1"/>
          <dgm:bulletEnabled val="1"/>
        </dgm:presLayoutVars>
      </dgm:prSet>
      <dgm:spPr/>
    </dgm:pt>
    <dgm:pt modelId="{B7C4E05E-957C-49ED-B6B7-7BA6CABD3780}" type="pres">
      <dgm:prSet presAssocID="{F027561D-F87F-4717-802F-96EA355E3F90}" presName="gear3srcNode" presStyleLbl="node1" presStyleIdx="2" presStyleCnt="3"/>
      <dgm:spPr/>
    </dgm:pt>
    <dgm:pt modelId="{828C6C52-94CE-4AA4-BF26-6FC8F4F8E777}" type="pres">
      <dgm:prSet presAssocID="{F027561D-F87F-4717-802F-96EA355E3F90}" presName="gear3dstNode" presStyleLbl="node1" presStyleIdx="2" presStyleCnt="3"/>
      <dgm:spPr/>
    </dgm:pt>
    <dgm:pt modelId="{91447004-CBCF-44CE-8AC6-AA621036135A}" type="pres">
      <dgm:prSet presAssocID="{771E36CD-905A-469B-BA85-D98B1F923353}" presName="connector1" presStyleLbl="sibTrans2D1" presStyleIdx="0" presStyleCnt="3"/>
      <dgm:spPr/>
    </dgm:pt>
    <dgm:pt modelId="{AE65C0C2-8C18-4DFC-8356-8332D8D0964B}" type="pres">
      <dgm:prSet presAssocID="{BF09D5D3-612F-46F6-A81C-18E3631F9B1E}" presName="connector2" presStyleLbl="sibTrans2D1" presStyleIdx="1" presStyleCnt="3"/>
      <dgm:spPr/>
    </dgm:pt>
    <dgm:pt modelId="{C69942D6-61C2-441E-A9CB-687DC354EE8B}" type="pres">
      <dgm:prSet presAssocID="{20BD91CB-1674-43C7-BA5C-1A4EEF3866AF}" presName="connector3" presStyleLbl="sibTrans2D1" presStyleIdx="2" presStyleCnt="3"/>
      <dgm:spPr/>
    </dgm:pt>
  </dgm:ptLst>
  <dgm:cxnLst>
    <dgm:cxn modelId="{42AD7D11-3ACE-40B6-BAAD-943A290D2C3A}" type="presOf" srcId="{14152062-BEDB-47C6-BD9B-F122E4181969}" destId="{A27726B3-B5F3-4052-85B8-8AC5CD666BCA}" srcOrd="2" destOrd="0" presId="urn:microsoft.com/office/officeart/2005/8/layout/gear1"/>
    <dgm:cxn modelId="{3916082F-40B2-4701-B1DE-6C1576DC237F}" srcId="{CF2B2781-3D93-4F91-9F62-220B8BC57A89}" destId="{14152062-BEDB-47C6-BD9B-F122E4181969}" srcOrd="1" destOrd="0" parTransId="{30A77AA6-00E1-41AA-A518-F68F703DBBBC}" sibTransId="{BF09D5D3-612F-46F6-A81C-18E3631F9B1E}"/>
    <dgm:cxn modelId="{0E27E845-5496-47EC-978E-2C1C6D568030}" type="presOf" srcId="{F027561D-F87F-4717-802F-96EA355E3F90}" destId="{F6EC6DF2-F407-4084-941A-8314958878E7}" srcOrd="0" destOrd="0" presId="urn:microsoft.com/office/officeart/2005/8/layout/gear1"/>
    <dgm:cxn modelId="{E5D6F749-3AA2-4F6B-A16B-DAE8D6B719CF}" type="presOf" srcId="{BF09D5D3-612F-46F6-A81C-18E3631F9B1E}" destId="{AE65C0C2-8C18-4DFC-8356-8332D8D0964B}" srcOrd="0" destOrd="0" presId="urn:microsoft.com/office/officeart/2005/8/layout/gear1"/>
    <dgm:cxn modelId="{EA53CD4B-7226-4EAA-B40D-92E7D5658FFB}" type="presOf" srcId="{771E36CD-905A-469B-BA85-D98B1F923353}" destId="{91447004-CBCF-44CE-8AC6-AA621036135A}" srcOrd="0" destOrd="0" presId="urn:microsoft.com/office/officeart/2005/8/layout/gear1"/>
    <dgm:cxn modelId="{37F2B752-65B2-48D0-A1DF-8CC531A9E1D1}" type="presOf" srcId="{14152062-BEDB-47C6-BD9B-F122E4181969}" destId="{CC7582AD-4F2F-4997-8D5B-2DFD53C029FA}" srcOrd="0" destOrd="0" presId="urn:microsoft.com/office/officeart/2005/8/layout/gear1"/>
    <dgm:cxn modelId="{30C36C55-94F0-43B9-8693-1D4B23ADA233}" type="presOf" srcId="{F027561D-F87F-4717-802F-96EA355E3F90}" destId="{828C6C52-94CE-4AA4-BF26-6FC8F4F8E777}" srcOrd="3" destOrd="0" presId="urn:microsoft.com/office/officeart/2005/8/layout/gear1"/>
    <dgm:cxn modelId="{2081867B-035F-4DE1-827E-F442D2490130}" type="presOf" srcId="{F027561D-F87F-4717-802F-96EA355E3F90}" destId="{B7C4E05E-957C-49ED-B6B7-7BA6CABD3780}" srcOrd="2" destOrd="0" presId="urn:microsoft.com/office/officeart/2005/8/layout/gear1"/>
    <dgm:cxn modelId="{61F86681-1F76-43AE-8E30-3D7F60537A13}" type="presOf" srcId="{14152062-BEDB-47C6-BD9B-F122E4181969}" destId="{86AB9F2A-9152-4837-86C1-F757F6A9B5F8}" srcOrd="1" destOrd="0" presId="urn:microsoft.com/office/officeart/2005/8/layout/gear1"/>
    <dgm:cxn modelId="{BDF4578E-99C6-44B5-9EB7-370C7BF60C70}" type="presOf" srcId="{20BD91CB-1674-43C7-BA5C-1A4EEF3866AF}" destId="{C69942D6-61C2-441E-A9CB-687DC354EE8B}" srcOrd="0" destOrd="0" presId="urn:microsoft.com/office/officeart/2005/8/layout/gear1"/>
    <dgm:cxn modelId="{33769D96-944C-489B-84AC-45962FC8241A}" type="presOf" srcId="{F027561D-F87F-4717-802F-96EA355E3F90}" destId="{4266163D-20FC-4438-8363-5A4111272199}" srcOrd="1" destOrd="0" presId="urn:microsoft.com/office/officeart/2005/8/layout/gear1"/>
    <dgm:cxn modelId="{65EC27A1-BBBB-4D39-BF76-AD6AAF9D2355}" type="presOf" srcId="{DE853A07-FC88-4A69-9435-6B9C0EAEE566}" destId="{8F00DC89-6A60-4158-934F-8C690C963E27}" srcOrd="0" destOrd="0" presId="urn:microsoft.com/office/officeart/2005/8/layout/gear1"/>
    <dgm:cxn modelId="{055E7EA4-AC31-42E0-A1BD-AB32D94852DE}" type="presOf" srcId="{DE853A07-FC88-4A69-9435-6B9C0EAEE566}" destId="{C8A4F0B1-DDBC-49B1-AEE6-6F4DC5C9F0EA}" srcOrd="2" destOrd="0" presId="urn:microsoft.com/office/officeart/2005/8/layout/gear1"/>
    <dgm:cxn modelId="{110AB8B5-9BE2-493F-8F2B-62CAC2961EE1}" srcId="{CF2B2781-3D93-4F91-9F62-220B8BC57A89}" destId="{DE853A07-FC88-4A69-9435-6B9C0EAEE566}" srcOrd="0" destOrd="0" parTransId="{950798E9-73A8-4FB7-BABF-60A639F8604F}" sibTransId="{771E36CD-905A-469B-BA85-D98B1F923353}"/>
    <dgm:cxn modelId="{58FA16B8-DAC1-40C6-A777-1A1726166D4E}" srcId="{CF2B2781-3D93-4F91-9F62-220B8BC57A89}" destId="{F027561D-F87F-4717-802F-96EA355E3F90}" srcOrd="2" destOrd="0" parTransId="{B2700CF2-AA98-438C-ABE5-7695EE914C40}" sibTransId="{20BD91CB-1674-43C7-BA5C-1A4EEF3866AF}"/>
    <dgm:cxn modelId="{4DFBD8D4-9FE3-473B-8F9E-F9B26E40973C}" type="presOf" srcId="{DE853A07-FC88-4A69-9435-6B9C0EAEE566}" destId="{45F21DDB-5B03-4EC6-A2E7-386CF0972EE9}" srcOrd="1" destOrd="0" presId="urn:microsoft.com/office/officeart/2005/8/layout/gear1"/>
    <dgm:cxn modelId="{7329A8E5-7C10-4D4F-9168-91F3E60263AD}" type="presOf" srcId="{CF2B2781-3D93-4F91-9F62-220B8BC57A89}" destId="{1E7929DD-A20D-4F9A-8C44-258517D670EA}" srcOrd="0" destOrd="0" presId="urn:microsoft.com/office/officeart/2005/8/layout/gear1"/>
    <dgm:cxn modelId="{B45FB7F7-A2F3-4861-A653-7839A1A9FFC9}" type="presParOf" srcId="{1E7929DD-A20D-4F9A-8C44-258517D670EA}" destId="{8F00DC89-6A60-4158-934F-8C690C963E27}" srcOrd="0" destOrd="0" presId="urn:microsoft.com/office/officeart/2005/8/layout/gear1"/>
    <dgm:cxn modelId="{3AF3F06D-7E50-4A2F-B0FC-CFDFEAEC2212}" type="presParOf" srcId="{1E7929DD-A20D-4F9A-8C44-258517D670EA}" destId="{45F21DDB-5B03-4EC6-A2E7-386CF0972EE9}" srcOrd="1" destOrd="0" presId="urn:microsoft.com/office/officeart/2005/8/layout/gear1"/>
    <dgm:cxn modelId="{84AE8F13-2380-46A4-A86B-D3EDBD3D000C}" type="presParOf" srcId="{1E7929DD-A20D-4F9A-8C44-258517D670EA}" destId="{C8A4F0B1-DDBC-49B1-AEE6-6F4DC5C9F0EA}" srcOrd="2" destOrd="0" presId="urn:microsoft.com/office/officeart/2005/8/layout/gear1"/>
    <dgm:cxn modelId="{8D58BAA7-2DA7-4117-8201-9C9CAA6E3BE1}" type="presParOf" srcId="{1E7929DD-A20D-4F9A-8C44-258517D670EA}" destId="{CC7582AD-4F2F-4997-8D5B-2DFD53C029FA}" srcOrd="3" destOrd="0" presId="urn:microsoft.com/office/officeart/2005/8/layout/gear1"/>
    <dgm:cxn modelId="{5B0EC58A-2430-4DD4-B79A-660E574EA4D3}" type="presParOf" srcId="{1E7929DD-A20D-4F9A-8C44-258517D670EA}" destId="{86AB9F2A-9152-4837-86C1-F757F6A9B5F8}" srcOrd="4" destOrd="0" presId="urn:microsoft.com/office/officeart/2005/8/layout/gear1"/>
    <dgm:cxn modelId="{2C092B4C-3459-4D80-8CFA-F3339CE6887D}" type="presParOf" srcId="{1E7929DD-A20D-4F9A-8C44-258517D670EA}" destId="{A27726B3-B5F3-4052-85B8-8AC5CD666BCA}" srcOrd="5" destOrd="0" presId="urn:microsoft.com/office/officeart/2005/8/layout/gear1"/>
    <dgm:cxn modelId="{D177799B-C20B-4589-94C8-A2B14F18C181}" type="presParOf" srcId="{1E7929DD-A20D-4F9A-8C44-258517D670EA}" destId="{F6EC6DF2-F407-4084-941A-8314958878E7}" srcOrd="6" destOrd="0" presId="urn:microsoft.com/office/officeart/2005/8/layout/gear1"/>
    <dgm:cxn modelId="{B5A4AD45-24D8-4778-BC82-8462D7F6411D}" type="presParOf" srcId="{1E7929DD-A20D-4F9A-8C44-258517D670EA}" destId="{4266163D-20FC-4438-8363-5A4111272199}" srcOrd="7" destOrd="0" presId="urn:microsoft.com/office/officeart/2005/8/layout/gear1"/>
    <dgm:cxn modelId="{6D53B606-93D7-42AC-89BC-9324BFD33C1B}" type="presParOf" srcId="{1E7929DD-A20D-4F9A-8C44-258517D670EA}" destId="{B7C4E05E-957C-49ED-B6B7-7BA6CABD3780}" srcOrd="8" destOrd="0" presId="urn:microsoft.com/office/officeart/2005/8/layout/gear1"/>
    <dgm:cxn modelId="{640DA564-675D-4F89-BBA0-6C2C3710C363}" type="presParOf" srcId="{1E7929DD-A20D-4F9A-8C44-258517D670EA}" destId="{828C6C52-94CE-4AA4-BF26-6FC8F4F8E777}" srcOrd="9" destOrd="0" presId="urn:microsoft.com/office/officeart/2005/8/layout/gear1"/>
    <dgm:cxn modelId="{11292F44-62BA-4565-9960-CCBBC58525BF}" type="presParOf" srcId="{1E7929DD-A20D-4F9A-8C44-258517D670EA}" destId="{91447004-CBCF-44CE-8AC6-AA621036135A}" srcOrd="10" destOrd="0" presId="urn:microsoft.com/office/officeart/2005/8/layout/gear1"/>
    <dgm:cxn modelId="{EFA0242D-5689-43A5-9116-ED857DF9A31C}" type="presParOf" srcId="{1E7929DD-A20D-4F9A-8C44-258517D670EA}" destId="{AE65C0C2-8C18-4DFC-8356-8332D8D0964B}" srcOrd="11" destOrd="0" presId="urn:microsoft.com/office/officeart/2005/8/layout/gear1"/>
    <dgm:cxn modelId="{2A60D899-3120-4546-AD78-2690AB48745C}" type="presParOf" srcId="{1E7929DD-A20D-4F9A-8C44-258517D670EA}" destId="{C69942D6-61C2-441E-A9CB-687DC354EE8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0DC89-6A60-4158-934F-8C690C963E27}">
      <dsp:nvSpPr>
        <dsp:cNvPr id="0" name=""/>
        <dsp:cNvSpPr/>
      </dsp:nvSpPr>
      <dsp:spPr>
        <a:xfrm>
          <a:off x="2322500" y="1562472"/>
          <a:ext cx="1909688" cy="1909688"/>
        </a:xfrm>
        <a:prstGeom prst="gear9">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b="1" kern="1200" dirty="0"/>
            <a:t>Digitalisering</a:t>
          </a:r>
        </a:p>
      </dsp:txBody>
      <dsp:txXfrm>
        <a:off x="2706432" y="2009807"/>
        <a:ext cx="1141824" cy="981619"/>
      </dsp:txXfrm>
    </dsp:sp>
    <dsp:sp modelId="{CC7582AD-4F2F-4997-8D5B-2DFD53C029FA}">
      <dsp:nvSpPr>
        <dsp:cNvPr id="0" name=""/>
        <dsp:cNvSpPr/>
      </dsp:nvSpPr>
      <dsp:spPr>
        <a:xfrm>
          <a:off x="1211408" y="1111091"/>
          <a:ext cx="1388864" cy="1388864"/>
        </a:xfrm>
        <a:prstGeom prst="gear6">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b="1" kern="1200" dirty="0"/>
            <a:t>Manier van werken</a:t>
          </a:r>
        </a:p>
      </dsp:txBody>
      <dsp:txXfrm>
        <a:off x="1561059" y="1462855"/>
        <a:ext cx="689562" cy="685336"/>
      </dsp:txXfrm>
    </dsp:sp>
    <dsp:sp modelId="{F6EC6DF2-F407-4084-941A-8314958878E7}">
      <dsp:nvSpPr>
        <dsp:cNvPr id="0" name=""/>
        <dsp:cNvSpPr/>
      </dsp:nvSpPr>
      <dsp:spPr>
        <a:xfrm rot="20700000">
          <a:off x="1989314" y="152916"/>
          <a:ext cx="1360803" cy="1360803"/>
        </a:xfrm>
        <a:prstGeom prst="gear6">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b="1" kern="1200" dirty="0"/>
            <a:t>Inhoudelijk &amp; juridisch</a:t>
          </a:r>
        </a:p>
      </dsp:txBody>
      <dsp:txXfrm rot="-20700000">
        <a:off x="2287778" y="451380"/>
        <a:ext cx="763875" cy="763875"/>
      </dsp:txXfrm>
    </dsp:sp>
    <dsp:sp modelId="{91447004-CBCF-44CE-8AC6-AA621036135A}">
      <dsp:nvSpPr>
        <dsp:cNvPr id="0" name=""/>
        <dsp:cNvSpPr/>
      </dsp:nvSpPr>
      <dsp:spPr>
        <a:xfrm>
          <a:off x="2167891" y="1278694"/>
          <a:ext cx="2444400" cy="2444400"/>
        </a:xfrm>
        <a:prstGeom prst="circularArrow">
          <a:avLst>
            <a:gd name="adj1" fmla="val 4688"/>
            <a:gd name="adj2" fmla="val 299029"/>
            <a:gd name="adj3" fmla="val 2496184"/>
            <a:gd name="adj4" fmla="val 15905012"/>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65C0C2-8C18-4DFC-8356-8332D8D0964B}">
      <dsp:nvSpPr>
        <dsp:cNvPr id="0" name=""/>
        <dsp:cNvSpPr/>
      </dsp:nvSpPr>
      <dsp:spPr>
        <a:xfrm>
          <a:off x="965443" y="806887"/>
          <a:ext cx="1776009" cy="1776009"/>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9942D6-61C2-441E-A9CB-687DC354EE8B}">
      <dsp:nvSpPr>
        <dsp:cNvPr id="0" name=""/>
        <dsp:cNvSpPr/>
      </dsp:nvSpPr>
      <dsp:spPr>
        <a:xfrm>
          <a:off x="1674546" y="-142051"/>
          <a:ext cx="1914896" cy="1914896"/>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C3D4CAB9-543B-124D-AC85-B38EEA6DAD72}" type="datetimeFigureOut">
              <a:rPr lang="nl-NL" altLang="en-US"/>
              <a:pPr/>
              <a:t>12-6-2019</a:t>
            </a:fld>
            <a:endParaRPr lang="nl-NL" altLang="en-US"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10CD581-2C6F-F24C-A6EA-AEF3E4905845}" type="slidenum">
              <a:rPr lang="nl-NL" altLang="en-US"/>
              <a:pPr/>
              <a:t>‹nr.›</a:t>
            </a:fld>
            <a:endParaRPr lang="nl-NL" altLang="en-US" dirty="0"/>
          </a:p>
        </p:txBody>
      </p:sp>
    </p:spTree>
    <p:extLst>
      <p:ext uri="{BB962C8B-B14F-4D97-AF65-F5344CB8AC3E}">
        <p14:creationId xmlns:p14="http://schemas.microsoft.com/office/powerpoint/2010/main" val="1482733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D520C45E-4B48-084A-A24B-FDF519F7717D}" type="datetimeFigureOut">
              <a:rPr lang="nl-NL" altLang="en-US"/>
              <a:pPr/>
              <a:t>12-6-2019</a:t>
            </a:fld>
            <a:endParaRPr lang="nl-NL" altLang="en-US"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dirty="0"/>
              <a:t>Klik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3399720B-A57D-9C40-A75B-79A2C5AF5111}" type="slidenum">
              <a:rPr lang="nl-NL" altLang="en-US"/>
              <a:pPr/>
              <a:t>‹nr.›</a:t>
            </a:fld>
            <a:endParaRPr lang="nl-NL" altLang="en-US" dirty="0"/>
          </a:p>
        </p:txBody>
      </p:sp>
    </p:spTree>
    <p:extLst>
      <p:ext uri="{BB962C8B-B14F-4D97-AF65-F5344CB8AC3E}">
        <p14:creationId xmlns:p14="http://schemas.microsoft.com/office/powerpoint/2010/main" val="1828993343"/>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1pPr>
    <a:lvl2pPr marL="4556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2pPr>
    <a:lvl3pPr marL="9128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3pPr>
    <a:lvl4pPr marL="13700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4pPr>
    <a:lvl5pPr marL="18272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5pPr>
    <a:lvl6pPr marL="2285795" algn="l" defTabSz="914317" rtl="0" eaLnBrk="1" latinLnBrk="0" hangingPunct="1">
      <a:defRPr sz="1200" kern="1200">
        <a:solidFill>
          <a:schemeClr val="tx1"/>
        </a:solidFill>
        <a:latin typeface="+mn-lt"/>
        <a:ea typeface="+mn-ea"/>
        <a:cs typeface="+mn-cs"/>
      </a:defRPr>
    </a:lvl6pPr>
    <a:lvl7pPr marL="2742953" algn="l" defTabSz="914317" rtl="0" eaLnBrk="1" latinLnBrk="0" hangingPunct="1">
      <a:defRPr sz="1200" kern="1200">
        <a:solidFill>
          <a:schemeClr val="tx1"/>
        </a:solidFill>
        <a:latin typeface="+mn-lt"/>
        <a:ea typeface="+mn-ea"/>
        <a:cs typeface="+mn-cs"/>
      </a:defRPr>
    </a:lvl7pPr>
    <a:lvl8pPr marL="3200113" algn="l" defTabSz="914317" rtl="0" eaLnBrk="1" latinLnBrk="0" hangingPunct="1">
      <a:defRPr sz="1200" kern="1200">
        <a:solidFill>
          <a:schemeClr val="tx1"/>
        </a:solidFill>
        <a:latin typeface="+mn-lt"/>
        <a:ea typeface="+mn-ea"/>
        <a:cs typeface="+mn-cs"/>
      </a:defRPr>
    </a:lvl8pPr>
    <a:lvl9pPr marL="3657271" algn="l" defTabSz="9143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1</a:t>
            </a:fld>
            <a:endParaRPr lang="nl-NL" altLang="en-US" dirty="0"/>
          </a:p>
        </p:txBody>
      </p:sp>
    </p:spTree>
    <p:extLst>
      <p:ext uri="{BB962C8B-B14F-4D97-AF65-F5344CB8AC3E}">
        <p14:creationId xmlns:p14="http://schemas.microsoft.com/office/powerpoint/2010/main" val="1125666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27</a:t>
            </a:fld>
            <a:endParaRPr lang="nl-NL"/>
          </a:p>
        </p:txBody>
      </p:sp>
    </p:spTree>
    <p:extLst>
      <p:ext uri="{BB962C8B-B14F-4D97-AF65-F5344CB8AC3E}">
        <p14:creationId xmlns:p14="http://schemas.microsoft.com/office/powerpoint/2010/main" val="251909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Amendement bij Invoeringswet, aangenomen februari</a:t>
            </a:r>
            <a:r>
              <a:rPr lang="nl-NL" baseline="0" dirty="0"/>
              <a:t> 2019</a:t>
            </a:r>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28</a:t>
            </a:fld>
            <a:endParaRPr lang="nl-NL"/>
          </a:p>
        </p:txBody>
      </p:sp>
    </p:spTree>
    <p:extLst>
      <p:ext uri="{BB962C8B-B14F-4D97-AF65-F5344CB8AC3E}">
        <p14:creationId xmlns:p14="http://schemas.microsoft.com/office/powerpoint/2010/main" val="3602581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Let</a:t>
            </a:r>
            <a:r>
              <a:rPr lang="nl-NL" baseline="0" dirty="0"/>
              <a:t> op: zorgen dat burger in het loket van het DSO bekend is met deze lijst van gevallen via toepasbare regels/vragenbomen</a:t>
            </a:r>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29</a:t>
            </a:fld>
            <a:endParaRPr lang="nl-NL"/>
          </a:p>
        </p:txBody>
      </p:sp>
    </p:spTree>
    <p:extLst>
      <p:ext uri="{BB962C8B-B14F-4D97-AF65-F5344CB8AC3E}">
        <p14:creationId xmlns:p14="http://schemas.microsoft.com/office/powerpoint/2010/main" val="3250289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Amendement bij</a:t>
            </a:r>
            <a:r>
              <a:rPr lang="nl-NL" baseline="0" dirty="0"/>
              <a:t> Invoer</a:t>
            </a:r>
            <a:r>
              <a:rPr lang="nl-NL" dirty="0"/>
              <a:t>ingswet, aangenomen februari 2019</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30</a:t>
            </a:fld>
            <a:endParaRPr lang="nl-NL"/>
          </a:p>
        </p:txBody>
      </p:sp>
    </p:spTree>
    <p:extLst>
      <p:ext uri="{BB962C8B-B14F-4D97-AF65-F5344CB8AC3E}">
        <p14:creationId xmlns:p14="http://schemas.microsoft.com/office/powerpoint/2010/main" val="4207391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31</a:t>
            </a:fld>
            <a:endParaRPr lang="nl-NL"/>
          </a:p>
        </p:txBody>
      </p:sp>
    </p:spTree>
    <p:extLst>
      <p:ext uri="{BB962C8B-B14F-4D97-AF65-F5344CB8AC3E}">
        <p14:creationId xmlns:p14="http://schemas.microsoft.com/office/powerpoint/2010/main" val="308781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0E13498-DC88-F14F-A9A9-0DA539C48D6E}" type="slidenum">
              <a:rPr lang="nl-NL" smtClean="0"/>
              <a:t>7</a:t>
            </a:fld>
            <a:endParaRPr lang="nl-NL"/>
          </a:p>
        </p:txBody>
      </p:sp>
    </p:spTree>
    <p:extLst>
      <p:ext uri="{BB962C8B-B14F-4D97-AF65-F5344CB8AC3E}">
        <p14:creationId xmlns:p14="http://schemas.microsoft.com/office/powerpoint/2010/main" val="344788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C5E3D7-166A-8147-A2A2-E093FC01F9B6}" type="slidenum">
              <a:rPr lang="nl-NL" smtClean="0"/>
              <a:t>10</a:t>
            </a:fld>
            <a:endParaRPr lang="nl-NL"/>
          </a:p>
        </p:txBody>
      </p:sp>
    </p:spTree>
    <p:extLst>
      <p:ext uri="{BB962C8B-B14F-4D97-AF65-F5344CB8AC3E}">
        <p14:creationId xmlns:p14="http://schemas.microsoft.com/office/powerpoint/2010/main" val="1918915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11</a:t>
            </a:fld>
            <a:endParaRPr lang="nl-NL"/>
          </a:p>
        </p:txBody>
      </p:sp>
    </p:spTree>
    <p:extLst>
      <p:ext uri="{BB962C8B-B14F-4D97-AF65-F5344CB8AC3E}">
        <p14:creationId xmlns:p14="http://schemas.microsoft.com/office/powerpoint/2010/main" val="89721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Over de vorm van participatie bij de omgevingsvisie- en plan is weinig vastgelegd. Wel verwacht de wetgever een toelichting op het participatieproces in de vorm van een motivatieplicht over de vroegtijdige participatie bij het opstellen van een omgevingsvisie en een kennisgeving en motivatieplicht de vroegtijdige participatie bij het opstellen van een omgevingsplan.</a:t>
            </a:r>
          </a:p>
          <a:p>
            <a:pPr marL="171450" indent="-171450">
              <a:buFontTx/>
              <a:buChar char="-"/>
            </a:pPr>
            <a:r>
              <a:rPr lang="nl-NL" dirty="0"/>
              <a:t>Hoe gemeenteraden vorm geven aan het eigenlijke proces laat de wetgever open. Dat is afhankelijk van het type visie of plan wat wordt geschreven.</a:t>
            </a:r>
          </a:p>
          <a:p>
            <a:pPr marL="171450" indent="-171450">
              <a:buFontTx/>
              <a:buChar char="-"/>
            </a:pPr>
            <a:r>
              <a:rPr lang="nl-NL" dirty="0"/>
              <a:t>Na de vroegtijdige participatie volgt er over het ontwerpbesluit nog een formele zienswijzeperiode volgens afdeling 3:4 </a:t>
            </a:r>
            <a:r>
              <a:rPr lang="nl-NL" dirty="0" err="1"/>
              <a:t>Awb</a:t>
            </a:r>
            <a:r>
              <a:rPr lang="nl-NL" dirty="0"/>
              <a:t>.</a:t>
            </a:r>
          </a:p>
          <a:p>
            <a:pPr marL="171450" indent="-171450">
              <a:buFontTx/>
              <a:buChar char="-"/>
            </a:pPr>
            <a:r>
              <a:rPr lang="nl-NL" dirty="0"/>
              <a:t>Indien gewenst kan het bevoegd gezag de te nemen participatiestappen opnemen in een participatienota of –verordening. Daarmee kan de participatie bij een herziening structureel op eenzelfde manier worden vormgegeven.</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12</a:t>
            </a:fld>
            <a:endParaRPr lang="nl-NL"/>
          </a:p>
        </p:txBody>
      </p:sp>
    </p:spTree>
    <p:extLst>
      <p:ext uri="{BB962C8B-B14F-4D97-AF65-F5344CB8AC3E}">
        <p14:creationId xmlns:p14="http://schemas.microsoft.com/office/powerpoint/2010/main" val="192300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Omgevingsvergunning:</a:t>
            </a:r>
            <a:r>
              <a:rPr lang="nl-NL" baseline="0" dirty="0"/>
              <a:t> aangeven of aan participatie is gedaan, en zo ja, wat de uitkomsten zijn</a:t>
            </a:r>
          </a:p>
          <a:p>
            <a:endParaRPr lang="nl-NL" baseline="0" dirty="0"/>
          </a:p>
          <a:p>
            <a:r>
              <a:rPr lang="nl-NL" baseline="0" dirty="0"/>
              <a:t>Art. 7.4 Omgevingsregeling</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13</a:t>
            </a:fld>
            <a:endParaRPr lang="nl-NL"/>
          </a:p>
        </p:txBody>
      </p:sp>
    </p:spTree>
    <p:extLst>
      <p:ext uri="{BB962C8B-B14F-4D97-AF65-F5344CB8AC3E}">
        <p14:creationId xmlns:p14="http://schemas.microsoft.com/office/powerpoint/2010/main" val="352726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15</a:t>
            </a:fld>
            <a:endParaRPr lang="nl-NL" altLang="en-US" dirty="0"/>
          </a:p>
        </p:txBody>
      </p:sp>
    </p:spTree>
    <p:extLst>
      <p:ext uri="{BB962C8B-B14F-4D97-AF65-F5344CB8AC3E}">
        <p14:creationId xmlns:p14="http://schemas.microsoft.com/office/powerpoint/2010/main" val="3362154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50F9B962-F56B-4F9C-B42F-9DEB60F644CF}" type="slidenum">
              <a:rPr lang="nl-NL" smtClean="0"/>
              <a:pPr>
                <a:defRPr/>
              </a:pPr>
              <a:t>16</a:t>
            </a:fld>
            <a:endParaRPr lang="nl-NL" dirty="0"/>
          </a:p>
        </p:txBody>
      </p:sp>
    </p:spTree>
    <p:extLst>
      <p:ext uri="{BB962C8B-B14F-4D97-AF65-F5344CB8AC3E}">
        <p14:creationId xmlns:p14="http://schemas.microsoft.com/office/powerpoint/2010/main" val="1919795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26</a:t>
            </a:fld>
            <a:endParaRPr lang="nl-NL" altLang="en-US" dirty="0"/>
          </a:p>
        </p:txBody>
      </p:sp>
    </p:spTree>
    <p:extLst>
      <p:ext uri="{BB962C8B-B14F-4D97-AF65-F5344CB8AC3E}">
        <p14:creationId xmlns:p14="http://schemas.microsoft.com/office/powerpoint/2010/main" val="709191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endParaRPr lang="nl-NL" dirty="0"/>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9035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Ministerie van Infrastructuur en Milieu</a:t>
            </a:r>
            <a:endParaRPr lang="nl-NL" dirty="0"/>
          </a:p>
        </p:txBody>
      </p:sp>
    </p:spTree>
    <p:extLst>
      <p:ext uri="{BB962C8B-B14F-4D97-AF65-F5344CB8AC3E}">
        <p14:creationId xmlns:p14="http://schemas.microsoft.com/office/powerpoint/2010/main" val="28105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Ministerie van Infrastructuur en Milieu</a:t>
            </a:r>
            <a:endParaRPr lang="nl-NL" dirty="0"/>
          </a:p>
        </p:txBody>
      </p:sp>
    </p:spTree>
    <p:extLst>
      <p:ext uri="{BB962C8B-B14F-4D97-AF65-F5344CB8AC3E}">
        <p14:creationId xmlns:p14="http://schemas.microsoft.com/office/powerpoint/2010/main" val="161904070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Ministerie van Infrastructuur en Milieu</a:t>
            </a:r>
            <a:endParaRPr lang="nl-NL" dirty="0"/>
          </a:p>
        </p:txBody>
      </p:sp>
    </p:spTree>
    <p:extLst>
      <p:ext uri="{BB962C8B-B14F-4D97-AF65-F5344CB8AC3E}">
        <p14:creationId xmlns:p14="http://schemas.microsoft.com/office/powerpoint/2010/main" val="9289976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dirty="0"/>
          </a:p>
        </p:txBody>
      </p:sp>
      <p:pic>
        <p:nvPicPr>
          <p:cNvPr id="8" name="Afbeelding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438" y="-71438"/>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dirty="0"/>
          </a:p>
        </p:txBody>
      </p:sp>
    </p:spTree>
    <p:extLst>
      <p:ext uri="{BB962C8B-B14F-4D97-AF65-F5344CB8AC3E}">
        <p14:creationId xmlns:p14="http://schemas.microsoft.com/office/powerpoint/2010/main" val="144660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endParaRPr lang="nl-NL" dirty="0"/>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0541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endParaRPr lang="nl-NL" dirty="0"/>
          </a:p>
        </p:txBody>
      </p:sp>
    </p:spTree>
    <p:extLst>
      <p:ext uri="{BB962C8B-B14F-4D97-AF65-F5344CB8AC3E}">
        <p14:creationId xmlns:p14="http://schemas.microsoft.com/office/powerpoint/2010/main" val="111095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0604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59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pic>
        <p:nvPicPr>
          <p:cNvPr id="7" name="Afbeelding 1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03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12/6/19</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5" y="1811338"/>
            <a:ext cx="10964333" cy="4305685"/>
          </a:xfrm>
        </p:spPr>
        <p:txBody>
          <a:bodyPr>
            <a:normAutofit/>
          </a:bodyPr>
          <a:lstStyle>
            <a:lvl1pPr marL="214313" indent="-214313">
              <a:lnSpc>
                <a:spcPts val="1800"/>
              </a:lnSpc>
              <a:buFont typeface="Arial"/>
              <a:buChar char="•"/>
              <a:defRPr sz="1200">
                <a:solidFill>
                  <a:schemeClr val="tx1"/>
                </a:solidFill>
              </a:defRPr>
            </a:lvl1pPr>
            <a:lvl2pPr marL="342900" indent="0">
              <a:lnSpc>
                <a:spcPts val="1800"/>
              </a:lnSpc>
              <a:buFontTx/>
              <a:buNone/>
              <a:defRPr sz="1350"/>
            </a:lvl2pPr>
            <a:lvl3pPr marL="685800" indent="0">
              <a:lnSpc>
                <a:spcPts val="1800"/>
              </a:lnSpc>
              <a:buFontTx/>
              <a:buNone/>
              <a:defRPr sz="1350"/>
            </a:lvl3pPr>
            <a:lvl4pPr marL="1028700" indent="0">
              <a:lnSpc>
                <a:spcPts val="1800"/>
              </a:lnSpc>
              <a:buFontTx/>
              <a:buNone/>
              <a:defRPr sz="1350"/>
            </a:lvl4pPr>
            <a:lvl5pPr marL="1371600" indent="0">
              <a:lnSpc>
                <a:spcPts val="1800"/>
              </a:lnSpc>
              <a:buFontTx/>
              <a:buNone/>
              <a:defRPr sz="1350"/>
            </a:lvl5pPr>
          </a:lstStyle>
          <a:p>
            <a:pPr lvl="0"/>
            <a:r>
              <a:rPr lang="nl-NL" dirty="0"/>
              <a:t>Klik om de tekststijl van het model te bewerken</a:t>
            </a:r>
          </a:p>
        </p:txBody>
      </p:sp>
    </p:spTree>
    <p:extLst>
      <p:ext uri="{BB962C8B-B14F-4D97-AF65-F5344CB8AC3E}">
        <p14:creationId xmlns:p14="http://schemas.microsoft.com/office/powerpoint/2010/main" val="731499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Klikken om de titelstijl van het model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p>
            <a:fld id="{24D025B7-5C40-9D41-8A31-2F7D6ED1F104}" type="datetimeFigureOut">
              <a:rPr lang="nl-NL" smtClean="0"/>
              <a:t>12-6-2019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E6715B-6749-B340-B38D-B749913AC6FC}" type="slidenum">
              <a:rPr lang="nl-NL" smtClean="0"/>
              <a:t>‹nr.›</a:t>
            </a:fld>
            <a:endParaRPr lang="nl-NL"/>
          </a:p>
        </p:txBody>
      </p:sp>
    </p:spTree>
    <p:extLst>
      <p:ext uri="{BB962C8B-B14F-4D97-AF65-F5344CB8AC3E}">
        <p14:creationId xmlns:p14="http://schemas.microsoft.com/office/powerpoint/2010/main" val="139477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Ministerie van Infrastructuur en Milieu</a:t>
            </a:r>
            <a:endParaRPr lang="nl-NL" dirty="0"/>
          </a:p>
        </p:txBody>
      </p:sp>
    </p:spTree>
    <p:extLst>
      <p:ext uri="{BB962C8B-B14F-4D97-AF65-F5344CB8AC3E}">
        <p14:creationId xmlns:p14="http://schemas.microsoft.com/office/powerpoint/2010/main" val="3847542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9" r:id="rId7"/>
    <p:sldLayoutId id="2147483760" r:id="rId8"/>
    <p:sldLayoutId id="2147483761" r:id="rId9"/>
    <p:sldLayoutId id="2147483762" r:id="rId10"/>
    <p:sldLayoutId id="2147483763" r:id="rId11"/>
    <p:sldLayoutId id="2147483764" r:id="rId12"/>
  </p:sldLayoutIdLst>
  <p:hf sldNum="0" hdr="0" ftr="0" dt="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2" r:id="rId1"/>
  </p:sldLayoutIdLst>
  <p:hf sldNum="0" hdr="0" ftr="0" dt="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9595" y="1636268"/>
            <a:ext cx="6328881" cy="2332018"/>
          </a:xfrm>
        </p:spPr>
        <p:txBody>
          <a:bodyPr anchor="ctr"/>
          <a:lstStyle/>
          <a:p>
            <a:r>
              <a:rPr lang="nl-NL" sz="4000" dirty="0"/>
              <a:t>De Omgevingswet</a:t>
            </a:r>
            <a:endParaRPr lang="nl-NL" dirty="0"/>
          </a:p>
        </p:txBody>
      </p:sp>
      <p:sp>
        <p:nvSpPr>
          <p:cNvPr id="3" name="Ondertitel 2"/>
          <p:cNvSpPr>
            <a:spLocks noGrp="1"/>
          </p:cNvSpPr>
          <p:nvPr>
            <p:ph type="subTitle" idx="1"/>
          </p:nvPr>
        </p:nvSpPr>
        <p:spPr>
          <a:xfrm>
            <a:off x="359595" y="4595009"/>
            <a:ext cx="6203407" cy="1936893"/>
          </a:xfrm>
        </p:spPr>
        <p:txBody>
          <a:bodyPr/>
          <a:lstStyle/>
          <a:p>
            <a:endParaRPr lang="nl-NL" dirty="0"/>
          </a:p>
          <a:p>
            <a:endParaRPr lang="nl-NL" dirty="0"/>
          </a:p>
          <a:p>
            <a:r>
              <a:rPr lang="nl-NL" sz="1600" dirty="0">
                <a:solidFill>
                  <a:schemeClr val="bg1"/>
                </a:solidFill>
              </a:rPr>
              <a:t>Eelke Horselenberg</a:t>
            </a:r>
          </a:p>
        </p:txBody>
      </p:sp>
    </p:spTree>
    <p:extLst>
      <p:ext uri="{BB962C8B-B14F-4D97-AF65-F5344CB8AC3E}">
        <p14:creationId xmlns:p14="http://schemas.microsoft.com/office/powerpoint/2010/main" val="141639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p:nvPr/>
        </p:nvSpPr>
        <p:spPr>
          <a:xfrm>
            <a:off x="5587316" y="451434"/>
            <a:ext cx="3037566" cy="984885"/>
          </a:xfrm>
          <a:prstGeom prst="rect">
            <a:avLst/>
          </a:prstGeom>
          <a:solidFill>
            <a:schemeClr val="bg1"/>
          </a:solidFill>
        </p:spPr>
        <p:txBody>
          <a:bodyPr wrap="square">
            <a:spAutoFit/>
          </a:bodyPr>
          <a:lstStyle/>
          <a:p>
            <a:r>
              <a:rPr lang="nl-NL" sz="3600" b="1" dirty="0">
                <a:solidFill>
                  <a:schemeClr val="accent1">
                    <a:lumMod val="50000"/>
                  </a:schemeClr>
                </a:solidFill>
              </a:rPr>
              <a:t>Participatie</a:t>
            </a:r>
            <a:endParaRPr lang="nl-NL" sz="3600" dirty="0">
              <a:solidFill>
                <a:schemeClr val="accent1">
                  <a:lumMod val="50000"/>
                </a:schemeClr>
              </a:solidFill>
            </a:endParaRPr>
          </a:p>
          <a:p>
            <a:r>
              <a:rPr lang="nl-NL" sz="2200" i="1" dirty="0">
                <a:solidFill>
                  <a:schemeClr val="accent1">
                    <a:lumMod val="50000"/>
                  </a:schemeClr>
                </a:solidFill>
              </a:rPr>
              <a:t>Bij visie/plan en initiatief</a:t>
            </a:r>
          </a:p>
        </p:txBody>
      </p:sp>
      <p:sp>
        <p:nvSpPr>
          <p:cNvPr id="6" name="Rectangle 9"/>
          <p:cNvSpPr/>
          <p:nvPr/>
        </p:nvSpPr>
        <p:spPr>
          <a:xfrm>
            <a:off x="5587316" y="1720681"/>
            <a:ext cx="6288309" cy="1200329"/>
          </a:xfrm>
          <a:prstGeom prst="rect">
            <a:avLst/>
          </a:prstGeom>
          <a:solidFill>
            <a:srgbClr val="FFFFFF"/>
          </a:solidFill>
        </p:spPr>
        <p:txBody>
          <a:bodyPr wrap="square">
            <a:spAutoFit/>
          </a:bodyPr>
          <a:lstStyle/>
          <a:p>
            <a:r>
              <a:rPr lang="en-US" sz="1800" b="1" dirty="0">
                <a:solidFill>
                  <a:schemeClr val="accent1">
                    <a:lumMod val="50000"/>
                  </a:schemeClr>
                </a:solidFill>
              </a:rPr>
              <a:t>P</a:t>
            </a:r>
            <a:r>
              <a:rPr lang="nl-NL" sz="1800" b="1" dirty="0" err="1">
                <a:solidFill>
                  <a:schemeClr val="accent1">
                    <a:lumMod val="50000"/>
                  </a:schemeClr>
                </a:solidFill>
              </a:rPr>
              <a:t>articipatieplicht</a:t>
            </a:r>
            <a:endParaRPr lang="nl-NL" sz="1800" dirty="0">
              <a:solidFill>
                <a:schemeClr val="accent1">
                  <a:lumMod val="50000"/>
                </a:schemeClr>
              </a:solidFill>
            </a:endParaRPr>
          </a:p>
          <a:p>
            <a:pPr marL="285750" indent="-285750">
              <a:buFont typeface="Arial" panose="020B0604020202020204" pitchFamily="34" charset="0"/>
              <a:buChar char="•"/>
            </a:pPr>
            <a:r>
              <a:rPr lang="en-US" sz="1800" dirty="0" err="1">
                <a:solidFill>
                  <a:schemeClr val="accent1">
                    <a:lumMod val="50000"/>
                  </a:schemeClr>
                </a:solidFill>
              </a:rPr>
              <a:t>Vormvrij</a:t>
            </a:r>
            <a:r>
              <a:rPr lang="en-US" sz="1800" dirty="0">
                <a:solidFill>
                  <a:schemeClr val="accent1">
                    <a:lumMod val="50000"/>
                  </a:schemeClr>
                </a:solidFill>
              </a:rPr>
              <a:t>, maar </a:t>
            </a:r>
            <a:r>
              <a:rPr lang="en-US" sz="1800" dirty="0" err="1">
                <a:solidFill>
                  <a:schemeClr val="accent1">
                    <a:lumMod val="50000"/>
                  </a:schemeClr>
                </a:solidFill>
              </a:rPr>
              <a:t>motiveringsplicht</a:t>
            </a:r>
            <a:r>
              <a:rPr lang="en-US" sz="1800" dirty="0">
                <a:solidFill>
                  <a:schemeClr val="accent1">
                    <a:lumMod val="50000"/>
                  </a:schemeClr>
                </a:solidFill>
              </a:rPr>
              <a:t> </a:t>
            </a:r>
            <a:r>
              <a:rPr lang="en-US" sz="1800" dirty="0" err="1">
                <a:solidFill>
                  <a:schemeClr val="accent1">
                    <a:lumMod val="50000"/>
                  </a:schemeClr>
                </a:solidFill>
              </a:rPr>
              <a:t>bij</a:t>
            </a:r>
            <a:r>
              <a:rPr lang="en-US" sz="1800" dirty="0">
                <a:solidFill>
                  <a:schemeClr val="accent1">
                    <a:lumMod val="50000"/>
                  </a:schemeClr>
                </a:solidFill>
              </a:rPr>
              <a:t> </a:t>
            </a:r>
            <a:r>
              <a:rPr lang="en-US" sz="1800" dirty="0" err="1">
                <a:solidFill>
                  <a:schemeClr val="accent1">
                    <a:lumMod val="50000"/>
                  </a:schemeClr>
                </a:solidFill>
              </a:rPr>
              <a:t>besluit</a:t>
            </a:r>
            <a:r>
              <a:rPr lang="en-US" sz="1800" dirty="0">
                <a:solidFill>
                  <a:schemeClr val="accent1">
                    <a:lumMod val="50000"/>
                  </a:schemeClr>
                </a:solidFill>
              </a:rPr>
              <a:t>. </a:t>
            </a:r>
            <a:r>
              <a:rPr lang="en-US" sz="1800" dirty="0" err="1">
                <a:solidFill>
                  <a:schemeClr val="accent1">
                    <a:lumMod val="50000"/>
                  </a:schemeClr>
                </a:solidFill>
              </a:rPr>
              <a:t>omgevingsvisie</a:t>
            </a:r>
            <a:r>
              <a:rPr lang="en-US" sz="1800" dirty="0">
                <a:solidFill>
                  <a:schemeClr val="accent1">
                    <a:lumMod val="50000"/>
                  </a:schemeClr>
                </a:solidFill>
              </a:rPr>
              <a:t>/plan, </a:t>
            </a:r>
            <a:r>
              <a:rPr lang="en-US" sz="1800" dirty="0" err="1">
                <a:solidFill>
                  <a:schemeClr val="accent1">
                    <a:lumMod val="50000"/>
                  </a:schemeClr>
                </a:solidFill>
              </a:rPr>
              <a:t>programma</a:t>
            </a:r>
            <a:r>
              <a:rPr lang="en-US" sz="1800" dirty="0">
                <a:solidFill>
                  <a:schemeClr val="accent1">
                    <a:lumMod val="50000"/>
                  </a:schemeClr>
                </a:solidFill>
              </a:rPr>
              <a:t> </a:t>
            </a:r>
            <a:r>
              <a:rPr lang="en-US" sz="1800" dirty="0" err="1">
                <a:solidFill>
                  <a:schemeClr val="accent1">
                    <a:lumMod val="50000"/>
                  </a:schemeClr>
                </a:solidFill>
              </a:rPr>
              <a:t>en</a:t>
            </a:r>
            <a:r>
              <a:rPr lang="en-US" sz="1800" dirty="0">
                <a:solidFill>
                  <a:schemeClr val="accent1">
                    <a:lumMod val="50000"/>
                  </a:schemeClr>
                </a:solidFill>
              </a:rPr>
              <a:t> </a:t>
            </a:r>
            <a:r>
              <a:rPr lang="en-US" sz="1800" dirty="0" err="1">
                <a:solidFill>
                  <a:schemeClr val="accent1">
                    <a:lumMod val="50000"/>
                  </a:schemeClr>
                </a:solidFill>
              </a:rPr>
              <a:t>projectbesluit</a:t>
            </a:r>
            <a:r>
              <a:rPr lang="en-US" sz="1800" dirty="0">
                <a:solidFill>
                  <a:schemeClr val="accent1">
                    <a:lumMod val="50000"/>
                  </a:schemeClr>
                </a:solidFill>
              </a:rPr>
              <a:t>.</a:t>
            </a:r>
          </a:p>
          <a:p>
            <a:pPr marL="285750" indent="-285750">
              <a:buFont typeface="Arial" panose="020B0604020202020204" pitchFamily="34" charset="0"/>
              <a:buChar char="•"/>
            </a:pPr>
            <a:r>
              <a:rPr lang="nl-NL" sz="1800" dirty="0">
                <a:solidFill>
                  <a:schemeClr val="accent1">
                    <a:lumMod val="50000"/>
                  </a:schemeClr>
                </a:solidFill>
              </a:rPr>
              <a:t>Kennisgeving van proces bij omgevingsplan en projectbesluit.</a:t>
            </a:r>
          </a:p>
        </p:txBody>
      </p:sp>
      <p:sp>
        <p:nvSpPr>
          <p:cNvPr id="7" name="Rectangle 10"/>
          <p:cNvSpPr/>
          <p:nvPr/>
        </p:nvSpPr>
        <p:spPr>
          <a:xfrm>
            <a:off x="5587316" y="3189957"/>
            <a:ext cx="6161060" cy="923330"/>
          </a:xfrm>
          <a:prstGeom prst="rect">
            <a:avLst/>
          </a:prstGeom>
          <a:solidFill>
            <a:srgbClr val="FFFFFF"/>
          </a:solidFill>
        </p:spPr>
        <p:txBody>
          <a:bodyPr wrap="square">
            <a:spAutoFit/>
          </a:bodyPr>
          <a:lstStyle/>
          <a:p>
            <a:r>
              <a:rPr lang="nl-NL" sz="1800" b="1" dirty="0">
                <a:solidFill>
                  <a:schemeClr val="accent1">
                    <a:lumMod val="50000"/>
                  </a:schemeClr>
                </a:solidFill>
              </a:rPr>
              <a:t>Initiatiefnemer participeert zelf</a:t>
            </a:r>
            <a:endParaRPr lang="nl-NL" sz="1800" dirty="0">
              <a:solidFill>
                <a:schemeClr val="accent1">
                  <a:lumMod val="50000"/>
                </a:schemeClr>
              </a:solidFill>
            </a:endParaRPr>
          </a:p>
          <a:p>
            <a:pPr marL="285750" indent="-285750">
              <a:buFont typeface="Arial" panose="020B0604020202020204" pitchFamily="34" charset="0"/>
              <a:buChar char="•"/>
            </a:pPr>
            <a:r>
              <a:rPr lang="nl-NL" sz="1800" dirty="0">
                <a:solidFill>
                  <a:schemeClr val="accent1">
                    <a:lumMod val="50000"/>
                  </a:schemeClr>
                </a:solidFill>
              </a:rPr>
              <a:t> </a:t>
            </a:r>
            <a:r>
              <a:rPr lang="nl-NL" sz="1800" dirty="0" err="1">
                <a:solidFill>
                  <a:schemeClr val="accent1">
                    <a:lumMod val="50000"/>
                  </a:schemeClr>
                </a:solidFill>
              </a:rPr>
              <a:t>Aanvraagsvereiste</a:t>
            </a:r>
            <a:r>
              <a:rPr lang="nl-NL" sz="1800" dirty="0">
                <a:solidFill>
                  <a:schemeClr val="accent1">
                    <a:lumMod val="50000"/>
                  </a:schemeClr>
                </a:solidFill>
              </a:rPr>
              <a:t> bij vergunning.</a:t>
            </a:r>
          </a:p>
          <a:p>
            <a:pPr marL="285750" indent="-285750">
              <a:buFont typeface="Arial" panose="020B0604020202020204" pitchFamily="34" charset="0"/>
              <a:buChar char="•"/>
            </a:pPr>
            <a:r>
              <a:rPr lang="nl-NL" sz="1800" dirty="0">
                <a:solidFill>
                  <a:schemeClr val="accent1">
                    <a:lumMod val="50000"/>
                  </a:schemeClr>
                </a:solidFill>
              </a:rPr>
              <a:t> BG betrekt de informatie bij integrale afweging/besluit.</a:t>
            </a:r>
          </a:p>
        </p:txBody>
      </p:sp>
      <p:sp>
        <p:nvSpPr>
          <p:cNvPr id="8" name="Rectangle 11"/>
          <p:cNvSpPr/>
          <p:nvPr/>
        </p:nvSpPr>
        <p:spPr>
          <a:xfrm>
            <a:off x="5600979" y="4423316"/>
            <a:ext cx="6161060" cy="923330"/>
          </a:xfrm>
          <a:prstGeom prst="rect">
            <a:avLst/>
          </a:prstGeom>
          <a:solidFill>
            <a:srgbClr val="FFFFFF"/>
          </a:solidFill>
        </p:spPr>
        <p:txBody>
          <a:bodyPr wrap="square">
            <a:spAutoFit/>
          </a:bodyPr>
          <a:lstStyle/>
          <a:p>
            <a:r>
              <a:rPr lang="en-US" sz="1800" b="1" dirty="0" err="1">
                <a:solidFill>
                  <a:schemeClr val="accent1">
                    <a:lumMod val="50000"/>
                  </a:schemeClr>
                </a:solidFill>
              </a:rPr>
              <a:t>Meedenken</a:t>
            </a:r>
            <a:r>
              <a:rPr lang="en-US" sz="1800" b="1" dirty="0">
                <a:solidFill>
                  <a:schemeClr val="accent1">
                    <a:lumMod val="50000"/>
                  </a:schemeClr>
                </a:solidFill>
              </a:rPr>
              <a:t> is </a:t>
            </a:r>
            <a:r>
              <a:rPr lang="en-US" sz="1800" b="1" dirty="0" err="1">
                <a:solidFill>
                  <a:schemeClr val="accent1">
                    <a:lumMod val="50000"/>
                  </a:schemeClr>
                </a:solidFill>
              </a:rPr>
              <a:t>niet</a:t>
            </a:r>
            <a:r>
              <a:rPr lang="en-US" sz="1800" b="1" dirty="0">
                <a:solidFill>
                  <a:schemeClr val="accent1">
                    <a:lumMod val="50000"/>
                  </a:schemeClr>
                </a:solidFill>
              </a:rPr>
              <a:t> ‘</a:t>
            </a:r>
            <a:r>
              <a:rPr lang="en-US" sz="1800" b="1" dirty="0" err="1">
                <a:solidFill>
                  <a:schemeClr val="accent1">
                    <a:lumMod val="50000"/>
                  </a:schemeClr>
                </a:solidFill>
              </a:rPr>
              <a:t>oordelen</a:t>
            </a:r>
            <a:r>
              <a:rPr lang="en-US" sz="1800" b="1" dirty="0">
                <a:solidFill>
                  <a:schemeClr val="accent1">
                    <a:lumMod val="50000"/>
                  </a:schemeClr>
                </a:solidFill>
              </a:rPr>
              <a:t>’</a:t>
            </a:r>
            <a:endParaRPr lang="nl-NL" sz="1800" dirty="0">
              <a:solidFill>
                <a:schemeClr val="accent1">
                  <a:lumMod val="50000"/>
                </a:schemeClr>
              </a:solidFill>
            </a:endParaRPr>
          </a:p>
          <a:p>
            <a:pPr marL="285750" indent="-285750">
              <a:buFont typeface="Arial" panose="020B0604020202020204" pitchFamily="34" charset="0"/>
              <a:buChar char="•"/>
            </a:pPr>
            <a:r>
              <a:rPr lang="en-US" sz="1800" dirty="0" err="1">
                <a:solidFill>
                  <a:schemeClr val="accent1">
                    <a:lumMod val="50000"/>
                  </a:schemeClr>
                </a:solidFill>
              </a:rPr>
              <a:t>Samenwerken</a:t>
            </a:r>
            <a:r>
              <a:rPr lang="en-US" sz="1800" dirty="0">
                <a:solidFill>
                  <a:schemeClr val="accent1">
                    <a:lumMod val="50000"/>
                  </a:schemeClr>
                </a:solidFill>
              </a:rPr>
              <a:t> is </a:t>
            </a:r>
            <a:r>
              <a:rPr lang="en-US" sz="1800" dirty="0" err="1">
                <a:solidFill>
                  <a:schemeClr val="accent1">
                    <a:lumMod val="50000"/>
                  </a:schemeClr>
                </a:solidFill>
              </a:rPr>
              <a:t>iets</a:t>
            </a:r>
            <a:r>
              <a:rPr lang="en-US" sz="1800" dirty="0">
                <a:solidFill>
                  <a:schemeClr val="accent1">
                    <a:lumMod val="50000"/>
                  </a:schemeClr>
                </a:solidFill>
              </a:rPr>
              <a:t> </a:t>
            </a:r>
            <a:r>
              <a:rPr lang="en-US" sz="1800" dirty="0" err="1">
                <a:solidFill>
                  <a:schemeClr val="accent1">
                    <a:lumMod val="50000"/>
                  </a:schemeClr>
                </a:solidFill>
              </a:rPr>
              <a:t>anders</a:t>
            </a:r>
            <a:r>
              <a:rPr lang="en-US" sz="1800" dirty="0">
                <a:solidFill>
                  <a:schemeClr val="accent1">
                    <a:lumMod val="50000"/>
                  </a:schemeClr>
                </a:solidFill>
              </a:rPr>
              <a:t> dan </a:t>
            </a:r>
            <a:r>
              <a:rPr lang="en-US" sz="1800" dirty="0" err="1">
                <a:solidFill>
                  <a:schemeClr val="accent1">
                    <a:lumMod val="50000"/>
                  </a:schemeClr>
                </a:solidFill>
              </a:rPr>
              <a:t>afstemmen</a:t>
            </a:r>
            <a:r>
              <a:rPr lang="en-US" sz="1800" dirty="0">
                <a:solidFill>
                  <a:schemeClr val="accent1">
                    <a:lumMod val="50000"/>
                  </a:schemeClr>
                </a:solidFill>
              </a:rPr>
              <a:t>.</a:t>
            </a:r>
          </a:p>
          <a:p>
            <a:pPr marL="285750" indent="-285750">
              <a:buFont typeface="Arial" panose="020B0604020202020204" pitchFamily="34" charset="0"/>
              <a:buChar char="•"/>
            </a:pPr>
            <a:r>
              <a:rPr lang="en-US" sz="1800" dirty="0">
                <a:solidFill>
                  <a:schemeClr val="accent1">
                    <a:lumMod val="50000"/>
                  </a:schemeClr>
                </a:solidFill>
              </a:rPr>
              <a:t>N</a:t>
            </a:r>
            <a:r>
              <a:rPr lang="nl-NL" sz="1800" dirty="0">
                <a:solidFill>
                  <a:schemeClr val="accent1">
                    <a:lumMod val="50000"/>
                  </a:schemeClr>
                </a:solidFill>
              </a:rPr>
              <a:t>iet oplossing beoordelen, maar design thinking.</a:t>
            </a:r>
          </a:p>
        </p:txBody>
      </p:sp>
      <p:pic>
        <p:nvPicPr>
          <p:cNvPr id="2" name="Afbeelding 1">
            <a:extLst>
              <a:ext uri="{FF2B5EF4-FFF2-40B4-BE49-F238E27FC236}">
                <a16:creationId xmlns:a16="http://schemas.microsoft.com/office/drawing/2014/main" id="{E238EF68-CDC6-8841-ABA3-B459364B2E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644" y="11575"/>
            <a:ext cx="4697260" cy="6858000"/>
          </a:xfrm>
          <a:prstGeom prst="rect">
            <a:avLst/>
          </a:prstGeom>
        </p:spPr>
      </p:pic>
      <p:pic>
        <p:nvPicPr>
          <p:cNvPr id="10" name="Afbeelding 9">
            <a:extLst>
              <a:ext uri="{FF2B5EF4-FFF2-40B4-BE49-F238E27FC236}">
                <a16:creationId xmlns:a16="http://schemas.microsoft.com/office/drawing/2014/main" id="{09FF9528-CE4A-5E45-ACDC-E8AAC31401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6811" t="11565" r="71739" b="68493"/>
          <a:stretch/>
        </p:blipFill>
        <p:spPr>
          <a:xfrm>
            <a:off x="11150631" y="6220358"/>
            <a:ext cx="897000" cy="521230"/>
          </a:xfrm>
          <a:prstGeom prst="rect">
            <a:avLst/>
          </a:prstGeom>
        </p:spPr>
      </p:pic>
    </p:spTree>
    <p:extLst>
      <p:ext uri="{BB962C8B-B14F-4D97-AF65-F5344CB8AC3E}">
        <p14:creationId xmlns:p14="http://schemas.microsoft.com/office/powerpoint/2010/main" val="27425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5EEE9-9981-42BE-99C0-0707BFA405EE}"/>
              </a:ext>
            </a:extLst>
          </p:cNvPr>
          <p:cNvSpPr>
            <a:spLocks noGrp="1"/>
          </p:cNvSpPr>
          <p:nvPr>
            <p:ph type="title"/>
          </p:nvPr>
        </p:nvSpPr>
        <p:spPr>
          <a:xfrm>
            <a:off x="634999" y="1052513"/>
            <a:ext cx="11347203" cy="948047"/>
          </a:xfrm>
        </p:spPr>
        <p:txBody>
          <a:bodyPr>
            <a:normAutofit/>
          </a:bodyPr>
          <a:lstStyle/>
          <a:p>
            <a:r>
              <a:rPr lang="nl-NL" sz="3200" dirty="0"/>
              <a:t>Participatie door bevoegd gezag</a:t>
            </a:r>
          </a:p>
        </p:txBody>
      </p:sp>
      <p:grpSp>
        <p:nvGrpSpPr>
          <p:cNvPr id="22" name="Groep 21">
            <a:extLst>
              <a:ext uri="{FF2B5EF4-FFF2-40B4-BE49-F238E27FC236}">
                <a16:creationId xmlns:a16="http://schemas.microsoft.com/office/drawing/2014/main" id="{9714BE21-602F-4F10-9DE7-E8328C2479C0}"/>
              </a:ext>
            </a:extLst>
          </p:cNvPr>
          <p:cNvGrpSpPr/>
          <p:nvPr/>
        </p:nvGrpSpPr>
        <p:grpSpPr>
          <a:xfrm>
            <a:off x="1137628" y="1833784"/>
            <a:ext cx="1917071" cy="1358433"/>
            <a:chOff x="1372244" y="2690615"/>
            <a:chExt cx="3145471" cy="2229504"/>
          </a:xfrm>
        </p:grpSpPr>
        <p:grpSp>
          <p:nvGrpSpPr>
            <p:cNvPr id="23" name="Groep 22">
              <a:extLst>
                <a:ext uri="{FF2B5EF4-FFF2-40B4-BE49-F238E27FC236}">
                  <a16:creationId xmlns:a16="http://schemas.microsoft.com/office/drawing/2014/main" id="{7708AF58-FA6B-4BD2-A019-BD51B9C0A80C}"/>
                </a:ext>
              </a:extLst>
            </p:cNvPr>
            <p:cNvGrpSpPr/>
            <p:nvPr/>
          </p:nvGrpSpPr>
          <p:grpSpPr>
            <a:xfrm>
              <a:off x="1372244" y="2690615"/>
              <a:ext cx="2949595" cy="2229504"/>
              <a:chOff x="1562011" y="2183650"/>
              <a:chExt cx="2949595" cy="2229504"/>
            </a:xfrm>
          </p:grpSpPr>
          <p:pic>
            <p:nvPicPr>
              <p:cNvPr id="27" name="Afbeelding 26">
                <a:extLst>
                  <a:ext uri="{FF2B5EF4-FFF2-40B4-BE49-F238E27FC236}">
                    <a16:creationId xmlns:a16="http://schemas.microsoft.com/office/drawing/2014/main" id="{89273741-7649-4BD3-AB15-2E6DF1D71F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481" r="59953" b="21972"/>
              <a:stretch/>
            </p:blipFill>
            <p:spPr>
              <a:xfrm>
                <a:off x="1562011" y="2183650"/>
                <a:ext cx="2949595" cy="1903604"/>
              </a:xfrm>
              <a:prstGeom prst="rect">
                <a:avLst/>
              </a:prstGeom>
            </p:spPr>
          </p:pic>
          <p:sp>
            <p:nvSpPr>
              <p:cNvPr id="29" name="Rechthoek 28">
                <a:extLst>
                  <a:ext uri="{FF2B5EF4-FFF2-40B4-BE49-F238E27FC236}">
                    <a16:creationId xmlns:a16="http://schemas.microsoft.com/office/drawing/2014/main" id="{21809995-74FF-4B7E-8848-2B17938C1567}"/>
                  </a:ext>
                </a:extLst>
              </p:cNvPr>
              <p:cNvSpPr/>
              <p:nvPr/>
            </p:nvSpPr>
            <p:spPr>
              <a:xfrm rot="1148348">
                <a:off x="3790304" y="3670276"/>
                <a:ext cx="643433" cy="569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43C294A2-C66B-4FAA-AA34-1AF94BC32400}"/>
                  </a:ext>
                </a:extLst>
              </p:cNvPr>
              <p:cNvSpPr/>
              <p:nvPr/>
            </p:nvSpPr>
            <p:spPr>
              <a:xfrm>
                <a:off x="4047614" y="3416345"/>
                <a:ext cx="379322" cy="790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2" name="Rechthoek 31">
                <a:extLst>
                  <a:ext uri="{FF2B5EF4-FFF2-40B4-BE49-F238E27FC236}">
                    <a16:creationId xmlns:a16="http://schemas.microsoft.com/office/drawing/2014/main" id="{4EF4D8F5-90F5-40BC-9E56-7C80D5D2178A}"/>
                  </a:ext>
                </a:extLst>
              </p:cNvPr>
              <p:cNvSpPr/>
              <p:nvPr/>
            </p:nvSpPr>
            <p:spPr>
              <a:xfrm rot="19777122">
                <a:off x="2938418" y="3622819"/>
                <a:ext cx="601882" cy="790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5" name="Rechthoek 24">
              <a:extLst>
                <a:ext uri="{FF2B5EF4-FFF2-40B4-BE49-F238E27FC236}">
                  <a16:creationId xmlns:a16="http://schemas.microsoft.com/office/drawing/2014/main" id="{C24A5E77-56AE-457C-92AF-1DB30481CF49}"/>
                </a:ext>
              </a:extLst>
            </p:cNvPr>
            <p:cNvSpPr/>
            <p:nvPr/>
          </p:nvSpPr>
          <p:spPr>
            <a:xfrm>
              <a:off x="4138393" y="3803885"/>
              <a:ext cx="379322" cy="790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32">
            <a:extLst>
              <a:ext uri="{FF2B5EF4-FFF2-40B4-BE49-F238E27FC236}">
                <a16:creationId xmlns:a16="http://schemas.microsoft.com/office/drawing/2014/main" id="{046F5F5B-6535-40E2-88A2-5D59D9F7A701}"/>
              </a:ext>
            </a:extLst>
          </p:cNvPr>
          <p:cNvSpPr txBox="1"/>
          <p:nvPr/>
        </p:nvSpPr>
        <p:spPr>
          <a:xfrm>
            <a:off x="3278244" y="1881498"/>
            <a:ext cx="2024717" cy="900118"/>
          </a:xfrm>
          <a:prstGeom prst="rect">
            <a:avLst/>
          </a:prstGeom>
          <a:noFill/>
        </p:spPr>
        <p:txBody>
          <a:bodyPr wrap="square" rtlCol="0">
            <a:spAutoFit/>
          </a:bodyPr>
          <a:lstStyle/>
          <a:p>
            <a:pPr defTabSz="914418">
              <a:lnSpc>
                <a:spcPct val="200000"/>
              </a:lnSpc>
              <a:defRPr/>
            </a:pPr>
            <a:r>
              <a:rPr lang="nl-NL" sz="1429" b="1" dirty="0">
                <a:solidFill>
                  <a:srgbClr val="F79646">
                    <a:lumMod val="75000"/>
                  </a:srgbClr>
                </a:solidFill>
                <a:latin typeface="Verdana" panose="020B0604030504040204" pitchFamily="34" charset="0"/>
                <a:ea typeface="Verdana" panose="020B0604030504040204" pitchFamily="34" charset="0"/>
                <a:cs typeface="Verdana" panose="020B0604030504040204" pitchFamily="34" charset="0"/>
              </a:rPr>
              <a:t>Omgevingsvisie</a:t>
            </a:r>
          </a:p>
          <a:p>
            <a:pPr defTabSz="914418">
              <a:lnSpc>
                <a:spcPct val="200000"/>
              </a:lnSpc>
              <a:defRPr/>
            </a:pPr>
            <a:r>
              <a:rPr lang="nl-NL" sz="1429" b="1" dirty="0">
                <a:solidFill>
                  <a:srgbClr val="F79646">
                    <a:lumMod val="75000"/>
                  </a:srgbClr>
                </a:solidFill>
                <a:latin typeface="Verdana" panose="020B0604030504040204" pitchFamily="34" charset="0"/>
                <a:ea typeface="Verdana" panose="020B0604030504040204" pitchFamily="34" charset="0"/>
                <a:cs typeface="Verdana" panose="020B0604030504040204" pitchFamily="34" charset="0"/>
              </a:rPr>
              <a:t>Programma </a:t>
            </a:r>
          </a:p>
        </p:txBody>
      </p:sp>
      <p:pic>
        <p:nvPicPr>
          <p:cNvPr id="35" name="Picture 3">
            <a:extLst>
              <a:ext uri="{FF2B5EF4-FFF2-40B4-BE49-F238E27FC236}">
                <a16:creationId xmlns:a16="http://schemas.microsoft.com/office/drawing/2014/main" id="{FA3B0769-CCED-47DA-B21F-A3C5CA83C599}"/>
              </a:ext>
            </a:extLst>
          </p:cNvPr>
          <p:cNvPicPr>
            <a:picLocks noChangeAspect="1" noChangeArrowheads="1"/>
          </p:cNvPicPr>
          <p:nvPr/>
        </p:nvPicPr>
        <p:blipFill>
          <a:blip r:embed="rId4" cstate="print"/>
          <a:srcRect t="6095"/>
          <a:stretch>
            <a:fillRect/>
          </a:stretch>
        </p:blipFill>
        <p:spPr bwMode="auto">
          <a:xfrm>
            <a:off x="1227824" y="3428856"/>
            <a:ext cx="1706070" cy="1304899"/>
          </a:xfrm>
          <a:prstGeom prst="rect">
            <a:avLst/>
          </a:prstGeom>
          <a:noFill/>
          <a:ln w="9525">
            <a:noFill/>
            <a:miter lim="800000"/>
            <a:headEnd/>
            <a:tailEnd/>
          </a:ln>
        </p:spPr>
      </p:pic>
      <p:sp>
        <p:nvSpPr>
          <p:cNvPr id="37" name="Tekstvak 36">
            <a:extLst>
              <a:ext uri="{FF2B5EF4-FFF2-40B4-BE49-F238E27FC236}">
                <a16:creationId xmlns:a16="http://schemas.microsoft.com/office/drawing/2014/main" id="{3D3EF487-2105-4B1F-AC0D-2557DE8F278A}"/>
              </a:ext>
            </a:extLst>
          </p:cNvPr>
          <p:cNvSpPr txBox="1"/>
          <p:nvPr/>
        </p:nvSpPr>
        <p:spPr>
          <a:xfrm>
            <a:off x="3278244" y="4017119"/>
            <a:ext cx="2024717" cy="460254"/>
          </a:xfrm>
          <a:prstGeom prst="rect">
            <a:avLst/>
          </a:prstGeom>
          <a:noFill/>
        </p:spPr>
        <p:txBody>
          <a:bodyPr wrap="square" rtlCol="0">
            <a:spAutoFit/>
          </a:bodyPr>
          <a:lstStyle/>
          <a:p>
            <a:pPr defTabSz="914418">
              <a:lnSpc>
                <a:spcPct val="200000"/>
              </a:lnSpc>
              <a:defRPr/>
            </a:pPr>
            <a:r>
              <a:rPr lang="nl-NL" sz="1429" b="1" dirty="0">
                <a:solidFill>
                  <a:srgbClr val="F79646">
                    <a:lumMod val="75000"/>
                  </a:srgbClr>
                </a:solidFill>
                <a:latin typeface="Verdana" panose="020B0604030504040204" pitchFamily="34" charset="0"/>
                <a:ea typeface="Verdana" panose="020B0604030504040204" pitchFamily="34" charset="0"/>
                <a:cs typeface="Verdana" panose="020B0604030504040204" pitchFamily="34" charset="0"/>
              </a:rPr>
              <a:t>Omgevingsplan</a:t>
            </a:r>
          </a:p>
        </p:txBody>
      </p:sp>
      <p:pic>
        <p:nvPicPr>
          <p:cNvPr id="41" name="Picture 2">
            <a:extLst>
              <a:ext uri="{FF2B5EF4-FFF2-40B4-BE49-F238E27FC236}">
                <a16:creationId xmlns:a16="http://schemas.microsoft.com/office/drawing/2014/main" id="{0D768397-363B-4495-B1AA-54191D87E793}"/>
              </a:ext>
            </a:extLst>
          </p:cNvPr>
          <p:cNvPicPr>
            <a:picLocks noChangeAspect="1" noChangeArrowheads="1"/>
          </p:cNvPicPr>
          <p:nvPr/>
        </p:nvPicPr>
        <p:blipFill>
          <a:blip r:embed="rId5" cstate="print"/>
          <a:srcRect/>
          <a:stretch>
            <a:fillRect/>
          </a:stretch>
        </p:blipFill>
        <p:spPr bwMode="auto">
          <a:xfrm>
            <a:off x="1227824" y="4942457"/>
            <a:ext cx="1685885" cy="1415771"/>
          </a:xfrm>
          <a:prstGeom prst="rect">
            <a:avLst/>
          </a:prstGeom>
          <a:noFill/>
          <a:ln w="9525">
            <a:noFill/>
            <a:miter lim="800000"/>
            <a:headEnd/>
            <a:tailEnd/>
          </a:ln>
        </p:spPr>
      </p:pic>
      <p:sp>
        <p:nvSpPr>
          <p:cNvPr id="45" name="Tekstvak 44">
            <a:extLst>
              <a:ext uri="{FF2B5EF4-FFF2-40B4-BE49-F238E27FC236}">
                <a16:creationId xmlns:a16="http://schemas.microsoft.com/office/drawing/2014/main" id="{84B51199-B904-4AC3-B6C0-D2011EA036F5}"/>
              </a:ext>
            </a:extLst>
          </p:cNvPr>
          <p:cNvSpPr txBox="1"/>
          <p:nvPr/>
        </p:nvSpPr>
        <p:spPr>
          <a:xfrm>
            <a:off x="3278243" y="5420215"/>
            <a:ext cx="2024717" cy="460254"/>
          </a:xfrm>
          <a:prstGeom prst="rect">
            <a:avLst/>
          </a:prstGeom>
          <a:noFill/>
        </p:spPr>
        <p:txBody>
          <a:bodyPr wrap="square" rtlCol="0">
            <a:spAutoFit/>
          </a:bodyPr>
          <a:lstStyle/>
          <a:p>
            <a:pPr defTabSz="914418">
              <a:lnSpc>
                <a:spcPct val="200000"/>
              </a:lnSpc>
              <a:defRPr/>
            </a:pPr>
            <a:r>
              <a:rPr lang="nl-NL" sz="1429" b="1" dirty="0">
                <a:solidFill>
                  <a:srgbClr val="F79646">
                    <a:lumMod val="75000"/>
                  </a:srgbClr>
                </a:solidFill>
                <a:latin typeface="Verdana" panose="020B0604030504040204" pitchFamily="34" charset="0"/>
                <a:ea typeface="Verdana" panose="020B0604030504040204" pitchFamily="34" charset="0"/>
                <a:cs typeface="Verdana" panose="020B0604030504040204" pitchFamily="34" charset="0"/>
              </a:rPr>
              <a:t>Projectbesluit</a:t>
            </a:r>
          </a:p>
        </p:txBody>
      </p:sp>
      <p:sp>
        <p:nvSpPr>
          <p:cNvPr id="46" name="Tekstvak 45">
            <a:extLst>
              <a:ext uri="{FF2B5EF4-FFF2-40B4-BE49-F238E27FC236}">
                <a16:creationId xmlns:a16="http://schemas.microsoft.com/office/drawing/2014/main" id="{C48A1B71-DC0D-4BB0-A3F5-AAE461EA1053}"/>
              </a:ext>
            </a:extLst>
          </p:cNvPr>
          <p:cNvSpPr txBox="1"/>
          <p:nvPr/>
        </p:nvSpPr>
        <p:spPr>
          <a:xfrm>
            <a:off x="5866490" y="2857255"/>
            <a:ext cx="2198272" cy="527709"/>
          </a:xfrm>
          <a:prstGeom prst="rect">
            <a:avLst/>
          </a:prstGeom>
          <a:noFill/>
        </p:spPr>
        <p:txBody>
          <a:bodyPr wrap="square" rtlCol="0">
            <a:spAutoFit/>
          </a:bodyPr>
          <a:lstStyle/>
          <a:p>
            <a:pPr defTabSz="914418">
              <a:defRPr/>
            </a:pPr>
            <a:r>
              <a:rPr lang="nl-NL" sz="1400" b="1" dirty="0">
                <a:latin typeface="Calibri" panose="020F0502020204030204" pitchFamily="34" charset="0"/>
                <a:ea typeface="Verdana" panose="020B0604030504040204" pitchFamily="34" charset="0"/>
                <a:cs typeface="Calibri" panose="020F0502020204030204" pitchFamily="34" charset="0"/>
              </a:rPr>
              <a:t>motiveringsplicht</a:t>
            </a:r>
            <a:r>
              <a:rPr lang="nl-NL" sz="1100" b="1" dirty="0">
                <a:latin typeface="Verdana" panose="020B0604030504040204" pitchFamily="34" charset="0"/>
                <a:ea typeface="Verdana" panose="020B0604030504040204" pitchFamily="34" charset="0"/>
                <a:cs typeface="Verdana" panose="020B0604030504040204" pitchFamily="34" charset="0"/>
              </a:rPr>
              <a:t> </a:t>
            </a:r>
          </a:p>
          <a:p>
            <a:pPr defTabSz="914418">
              <a:defRPr/>
            </a:pPr>
            <a:endParaRPr lang="nl-NL" sz="1429" b="1" dirty="0">
              <a:solidFill>
                <a:srgbClr val="F79646">
                  <a:lumMod val="75000"/>
                </a:srgbClr>
              </a:solidFill>
              <a:latin typeface="Verdana" panose="020B0604030504040204" pitchFamily="34" charset="0"/>
              <a:ea typeface="Verdana" panose="020B0604030504040204" pitchFamily="34" charset="0"/>
              <a:cs typeface="Verdana" panose="020B0604030504040204" pitchFamily="34" charset="0"/>
            </a:endParaRPr>
          </a:p>
        </p:txBody>
      </p:sp>
      <p:pic>
        <p:nvPicPr>
          <p:cNvPr id="47" name="Afbeelding 46">
            <a:extLst>
              <a:ext uri="{FF2B5EF4-FFF2-40B4-BE49-F238E27FC236}">
                <a16:creationId xmlns:a16="http://schemas.microsoft.com/office/drawing/2014/main" id="{51AB592B-5320-49FE-859F-C91B6D9FD999}"/>
              </a:ext>
            </a:extLst>
          </p:cNvPr>
          <p:cNvPicPr>
            <a:picLocks noChangeAspect="1"/>
          </p:cNvPicPr>
          <p:nvPr/>
        </p:nvPicPr>
        <p:blipFill>
          <a:blip r:embed="rId6"/>
          <a:stretch>
            <a:fillRect/>
          </a:stretch>
        </p:blipFill>
        <p:spPr>
          <a:xfrm>
            <a:off x="5866490" y="1928866"/>
            <a:ext cx="786452" cy="883997"/>
          </a:xfrm>
          <a:prstGeom prst="rect">
            <a:avLst/>
          </a:prstGeom>
        </p:spPr>
      </p:pic>
      <p:pic>
        <p:nvPicPr>
          <p:cNvPr id="48" name="Picture 2">
            <a:extLst>
              <a:ext uri="{FF2B5EF4-FFF2-40B4-BE49-F238E27FC236}">
                <a16:creationId xmlns:a16="http://schemas.microsoft.com/office/drawing/2014/main" id="{19614B78-4BBA-44E9-8E61-B9FD22C7447D}"/>
              </a:ext>
            </a:extLst>
          </p:cNvPr>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7090737" y="3709145"/>
            <a:ext cx="786837" cy="884783"/>
          </a:xfrm>
          <a:prstGeom prst="rect">
            <a:avLst/>
          </a:prstGeom>
          <a:noFill/>
          <a:ln w="9525">
            <a:noFill/>
            <a:miter lim="800000"/>
            <a:headEnd/>
            <a:tailEnd/>
          </a:ln>
          <a:effectLst/>
        </p:spPr>
      </p:pic>
      <p:pic>
        <p:nvPicPr>
          <p:cNvPr id="49" name="Picture 2">
            <a:extLst>
              <a:ext uri="{FF2B5EF4-FFF2-40B4-BE49-F238E27FC236}">
                <a16:creationId xmlns:a16="http://schemas.microsoft.com/office/drawing/2014/main" id="{F40DBADB-7DAE-4019-A2AA-7677BB1F7D93}"/>
              </a:ext>
            </a:extLst>
          </p:cNvPr>
          <p:cNvPicPr>
            <a:picLocks noChangeAspect="1" noChangeArrowheads="1"/>
          </p:cNvPicPr>
          <p:nvPr/>
        </p:nvPicPr>
        <p:blipFill>
          <a:blip r:embed="rId8" cstate="print"/>
          <a:srcRect/>
          <a:stretch>
            <a:fillRect/>
          </a:stretch>
        </p:blipFill>
        <p:spPr bwMode="auto">
          <a:xfrm>
            <a:off x="5866490" y="3703644"/>
            <a:ext cx="786837" cy="884783"/>
          </a:xfrm>
          <a:prstGeom prst="rect">
            <a:avLst/>
          </a:prstGeom>
          <a:noFill/>
          <a:ln w="9525">
            <a:noFill/>
            <a:miter lim="800000"/>
            <a:headEnd/>
            <a:tailEnd/>
          </a:ln>
          <a:effectLst/>
        </p:spPr>
      </p:pic>
      <p:sp>
        <p:nvSpPr>
          <p:cNvPr id="51" name="Tekstvak 50">
            <a:extLst>
              <a:ext uri="{FF2B5EF4-FFF2-40B4-BE49-F238E27FC236}">
                <a16:creationId xmlns:a16="http://schemas.microsoft.com/office/drawing/2014/main" id="{7B99C346-59F9-4F9D-AD20-0A4A76C7F9D9}"/>
              </a:ext>
            </a:extLst>
          </p:cNvPr>
          <p:cNvSpPr txBox="1"/>
          <p:nvPr/>
        </p:nvSpPr>
        <p:spPr>
          <a:xfrm>
            <a:off x="5866490" y="4637928"/>
            <a:ext cx="1224247" cy="743126"/>
          </a:xfrm>
          <a:prstGeom prst="rect">
            <a:avLst/>
          </a:prstGeom>
          <a:noFill/>
        </p:spPr>
        <p:txBody>
          <a:bodyPr wrap="square" rtlCol="0">
            <a:spAutoFit/>
          </a:bodyPr>
          <a:lstStyle/>
          <a:p>
            <a:pPr defTabSz="914418">
              <a:defRPr/>
            </a:pPr>
            <a:r>
              <a:rPr lang="nl-NL" sz="1400" b="1" dirty="0">
                <a:latin typeface="Calibri" panose="020F0502020204030204" pitchFamily="34" charset="0"/>
                <a:ea typeface="Verdana" panose="020B0604030504040204" pitchFamily="34" charset="0"/>
                <a:cs typeface="Calibri" panose="020F0502020204030204" pitchFamily="34" charset="0"/>
              </a:rPr>
              <a:t>Kennisgeving</a:t>
            </a:r>
          </a:p>
          <a:p>
            <a:pPr defTabSz="914418">
              <a:defRPr/>
            </a:pPr>
            <a:r>
              <a:rPr lang="nl-NL" sz="1400" b="1" dirty="0">
                <a:latin typeface="Calibri" panose="020F0502020204030204" pitchFamily="34" charset="0"/>
                <a:ea typeface="Verdana" panose="020B0604030504040204" pitchFamily="34" charset="0"/>
                <a:cs typeface="Verdana" panose="020B0604030504040204" pitchFamily="34" charset="0"/>
              </a:rPr>
              <a:t>voornemen</a:t>
            </a:r>
            <a:r>
              <a:rPr lang="nl-NL" sz="1100" b="1" dirty="0">
                <a:latin typeface="Verdana" panose="020B0604030504040204" pitchFamily="34" charset="0"/>
                <a:ea typeface="Verdana" panose="020B0604030504040204" pitchFamily="34" charset="0"/>
                <a:cs typeface="Verdana" panose="020B0604030504040204" pitchFamily="34" charset="0"/>
              </a:rPr>
              <a:t> </a:t>
            </a:r>
          </a:p>
          <a:p>
            <a:pPr defTabSz="914418">
              <a:defRPr/>
            </a:pPr>
            <a:endParaRPr lang="nl-NL" sz="1429" b="1" dirty="0">
              <a:solidFill>
                <a:srgbClr val="F79646">
                  <a:lumMod val="75000"/>
                </a:srgbClr>
              </a:solidFill>
              <a:latin typeface="Verdana" panose="020B0604030504040204" pitchFamily="34" charset="0"/>
              <a:ea typeface="Verdana" panose="020B0604030504040204" pitchFamily="34" charset="0"/>
              <a:cs typeface="Verdana" panose="020B0604030504040204" pitchFamily="34" charset="0"/>
            </a:endParaRPr>
          </a:p>
        </p:txBody>
      </p:sp>
      <p:pic>
        <p:nvPicPr>
          <p:cNvPr id="52" name="Picture 2">
            <a:extLst>
              <a:ext uri="{FF2B5EF4-FFF2-40B4-BE49-F238E27FC236}">
                <a16:creationId xmlns:a16="http://schemas.microsoft.com/office/drawing/2014/main" id="{F527350F-A370-43E5-9602-E61AC36D53F4}"/>
              </a:ext>
            </a:extLst>
          </p:cNvPr>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8353878" y="5173691"/>
            <a:ext cx="786837" cy="884783"/>
          </a:xfrm>
          <a:prstGeom prst="rect">
            <a:avLst/>
          </a:prstGeom>
          <a:noFill/>
          <a:ln w="9525">
            <a:noFill/>
            <a:miter lim="800000"/>
            <a:headEnd/>
            <a:tailEnd/>
          </a:ln>
          <a:effectLst/>
        </p:spPr>
      </p:pic>
      <p:pic>
        <p:nvPicPr>
          <p:cNvPr id="53" name="Picture 2">
            <a:extLst>
              <a:ext uri="{FF2B5EF4-FFF2-40B4-BE49-F238E27FC236}">
                <a16:creationId xmlns:a16="http://schemas.microsoft.com/office/drawing/2014/main" id="{4B1DE2F0-C8EA-48CB-92C2-29BA220DC77F}"/>
              </a:ext>
            </a:extLst>
          </p:cNvPr>
          <p:cNvPicPr>
            <a:picLocks noChangeAspect="1" noChangeArrowheads="1"/>
          </p:cNvPicPr>
          <p:nvPr/>
        </p:nvPicPr>
        <p:blipFill>
          <a:blip r:embed="rId8" cstate="print"/>
          <a:srcRect/>
          <a:stretch>
            <a:fillRect/>
          </a:stretch>
        </p:blipFill>
        <p:spPr bwMode="auto">
          <a:xfrm>
            <a:off x="7148440" y="5192153"/>
            <a:ext cx="786837" cy="884783"/>
          </a:xfrm>
          <a:prstGeom prst="rect">
            <a:avLst/>
          </a:prstGeom>
          <a:noFill/>
          <a:ln w="9525">
            <a:noFill/>
            <a:miter lim="800000"/>
            <a:headEnd/>
            <a:tailEnd/>
          </a:ln>
          <a:effectLst/>
        </p:spPr>
      </p:pic>
      <p:sp>
        <p:nvSpPr>
          <p:cNvPr id="55" name="Tekstvak 54">
            <a:extLst>
              <a:ext uri="{FF2B5EF4-FFF2-40B4-BE49-F238E27FC236}">
                <a16:creationId xmlns:a16="http://schemas.microsoft.com/office/drawing/2014/main" id="{A8985ACE-B1B8-48BC-8BC4-2A0C97943E3A}"/>
              </a:ext>
            </a:extLst>
          </p:cNvPr>
          <p:cNvSpPr txBox="1"/>
          <p:nvPr/>
        </p:nvSpPr>
        <p:spPr>
          <a:xfrm>
            <a:off x="7160421" y="6114848"/>
            <a:ext cx="1224247" cy="743126"/>
          </a:xfrm>
          <a:prstGeom prst="rect">
            <a:avLst/>
          </a:prstGeom>
          <a:noFill/>
        </p:spPr>
        <p:txBody>
          <a:bodyPr wrap="square" rtlCol="0">
            <a:spAutoFit/>
          </a:bodyPr>
          <a:lstStyle/>
          <a:p>
            <a:pPr defTabSz="914418">
              <a:defRPr/>
            </a:pPr>
            <a:r>
              <a:rPr lang="nl-NL" sz="1400" b="1" dirty="0">
                <a:latin typeface="Calibri" panose="020F0502020204030204" pitchFamily="34" charset="0"/>
                <a:ea typeface="Verdana" panose="020B0604030504040204" pitchFamily="34" charset="0"/>
                <a:cs typeface="Calibri" panose="020F0502020204030204" pitchFamily="34" charset="0"/>
              </a:rPr>
              <a:t>kennisgeving</a:t>
            </a:r>
            <a:br>
              <a:rPr lang="nl-NL" sz="1400" b="1" dirty="0">
                <a:latin typeface="Calibri" panose="020F0502020204030204" pitchFamily="34" charset="0"/>
                <a:ea typeface="Verdana" panose="020B0604030504040204" pitchFamily="34" charset="0"/>
                <a:cs typeface="Calibri" panose="020F0502020204030204" pitchFamily="34" charset="0"/>
              </a:rPr>
            </a:br>
            <a:r>
              <a:rPr lang="nl-NL" sz="1400" b="1" dirty="0">
                <a:latin typeface="Calibri" panose="020F0502020204030204" pitchFamily="34" charset="0"/>
                <a:ea typeface="Verdana" panose="020B0604030504040204" pitchFamily="34" charset="0"/>
                <a:cs typeface="Calibri" panose="020F0502020204030204" pitchFamily="34" charset="0"/>
              </a:rPr>
              <a:t>participatie</a:t>
            </a:r>
            <a:endParaRPr lang="nl-NL" sz="1100" b="1" dirty="0">
              <a:latin typeface="Verdana" panose="020B0604030504040204" pitchFamily="34" charset="0"/>
              <a:ea typeface="Verdana" panose="020B0604030504040204" pitchFamily="34" charset="0"/>
              <a:cs typeface="Verdana" panose="020B0604030504040204" pitchFamily="34" charset="0"/>
            </a:endParaRPr>
          </a:p>
          <a:p>
            <a:pPr defTabSz="914418">
              <a:defRPr/>
            </a:pPr>
            <a:endParaRPr lang="nl-NL" sz="1429" b="1" dirty="0">
              <a:solidFill>
                <a:srgbClr val="F79646">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Tekstvak 55">
            <a:extLst>
              <a:ext uri="{FF2B5EF4-FFF2-40B4-BE49-F238E27FC236}">
                <a16:creationId xmlns:a16="http://schemas.microsoft.com/office/drawing/2014/main" id="{027AB922-4C43-4C1E-8E5A-965E030CD783}"/>
              </a:ext>
            </a:extLst>
          </p:cNvPr>
          <p:cNvSpPr txBox="1"/>
          <p:nvPr/>
        </p:nvSpPr>
        <p:spPr>
          <a:xfrm>
            <a:off x="7012025" y="4637927"/>
            <a:ext cx="2198272" cy="527709"/>
          </a:xfrm>
          <a:prstGeom prst="rect">
            <a:avLst/>
          </a:prstGeom>
          <a:noFill/>
        </p:spPr>
        <p:txBody>
          <a:bodyPr wrap="square" rtlCol="0">
            <a:spAutoFit/>
          </a:bodyPr>
          <a:lstStyle/>
          <a:p>
            <a:pPr defTabSz="914418">
              <a:defRPr/>
            </a:pPr>
            <a:r>
              <a:rPr lang="nl-NL" sz="1400" b="1" dirty="0">
                <a:latin typeface="Calibri" panose="020F0502020204030204" pitchFamily="34" charset="0"/>
                <a:ea typeface="Verdana" panose="020B0604030504040204" pitchFamily="34" charset="0"/>
                <a:cs typeface="Calibri" panose="020F0502020204030204" pitchFamily="34" charset="0"/>
              </a:rPr>
              <a:t>motiveringsplicht</a:t>
            </a:r>
            <a:r>
              <a:rPr lang="nl-NL" sz="1100" b="1" dirty="0">
                <a:latin typeface="Verdana" panose="020B0604030504040204" pitchFamily="34" charset="0"/>
                <a:ea typeface="Verdana" panose="020B0604030504040204" pitchFamily="34" charset="0"/>
                <a:cs typeface="Verdana" panose="020B0604030504040204" pitchFamily="34" charset="0"/>
              </a:rPr>
              <a:t> </a:t>
            </a:r>
          </a:p>
          <a:p>
            <a:pPr defTabSz="914418">
              <a:defRPr/>
            </a:pPr>
            <a:endParaRPr lang="nl-NL" sz="1429" b="1" dirty="0">
              <a:solidFill>
                <a:srgbClr val="F79646">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57" name="Tekstvak 56">
            <a:extLst>
              <a:ext uri="{FF2B5EF4-FFF2-40B4-BE49-F238E27FC236}">
                <a16:creationId xmlns:a16="http://schemas.microsoft.com/office/drawing/2014/main" id="{79BF9E2A-7C77-4314-9F25-2CA1420B21EC}"/>
              </a:ext>
            </a:extLst>
          </p:cNvPr>
          <p:cNvSpPr txBox="1"/>
          <p:nvPr/>
        </p:nvSpPr>
        <p:spPr>
          <a:xfrm>
            <a:off x="8449724" y="6150402"/>
            <a:ext cx="2716415" cy="527683"/>
          </a:xfrm>
          <a:prstGeom prst="rect">
            <a:avLst/>
          </a:prstGeom>
          <a:noFill/>
        </p:spPr>
        <p:txBody>
          <a:bodyPr wrap="square" rtlCol="0">
            <a:spAutoFit/>
          </a:bodyPr>
          <a:lstStyle/>
          <a:p>
            <a:pPr defTabSz="914418">
              <a:defRPr/>
            </a:pPr>
            <a:r>
              <a:rPr lang="nl-NL" sz="1400" b="1" dirty="0">
                <a:latin typeface="Calibri" panose="020F0502020204030204" pitchFamily="34" charset="0"/>
                <a:ea typeface="Verdana" panose="020B0604030504040204" pitchFamily="34" charset="0"/>
                <a:cs typeface="Calibri" panose="020F0502020204030204" pitchFamily="34" charset="0"/>
              </a:rPr>
              <a:t>motiveringsplicht</a:t>
            </a:r>
            <a:r>
              <a:rPr lang="nl-NL" sz="1100" b="1" dirty="0">
                <a:latin typeface="Verdana" panose="020B0604030504040204" pitchFamily="34" charset="0"/>
                <a:ea typeface="Verdana" panose="020B0604030504040204" pitchFamily="34" charset="0"/>
                <a:cs typeface="Verdana" panose="020B0604030504040204" pitchFamily="34" charset="0"/>
              </a:rPr>
              <a:t> </a:t>
            </a:r>
          </a:p>
          <a:p>
            <a:pPr defTabSz="914418">
              <a:defRPr/>
            </a:pPr>
            <a:endParaRPr lang="nl-NL" sz="1429" b="1" dirty="0">
              <a:solidFill>
                <a:srgbClr val="F79646">
                  <a:lumMod val="75000"/>
                </a:srgb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7" name="Rechte verbindingslijn 6">
            <a:extLst>
              <a:ext uri="{FF2B5EF4-FFF2-40B4-BE49-F238E27FC236}">
                <a16:creationId xmlns:a16="http://schemas.microsoft.com/office/drawing/2014/main" id="{A6632092-36C2-40D9-B292-3D09D10736AE}"/>
              </a:ext>
            </a:extLst>
          </p:cNvPr>
          <p:cNvCxnSpPr/>
          <p:nvPr/>
        </p:nvCxnSpPr>
        <p:spPr>
          <a:xfrm>
            <a:off x="634999" y="3262223"/>
            <a:ext cx="10158187" cy="0"/>
          </a:xfrm>
          <a:prstGeom prst="line">
            <a:avLst/>
          </a:prstGeom>
          <a:ln>
            <a:solidFill>
              <a:srgbClr val="017BC6"/>
            </a:solidFill>
          </a:ln>
        </p:spPr>
        <p:style>
          <a:lnRef idx="1">
            <a:schemeClr val="accent1"/>
          </a:lnRef>
          <a:fillRef idx="0">
            <a:schemeClr val="accent1"/>
          </a:fillRef>
          <a:effectRef idx="0">
            <a:schemeClr val="accent1"/>
          </a:effectRef>
          <a:fontRef idx="minor">
            <a:schemeClr val="tx1"/>
          </a:fontRef>
        </p:style>
      </p:cxnSp>
      <p:pic>
        <p:nvPicPr>
          <p:cNvPr id="39" name="Picture 2">
            <a:extLst>
              <a:ext uri="{FF2B5EF4-FFF2-40B4-BE49-F238E27FC236}">
                <a16:creationId xmlns:a16="http://schemas.microsoft.com/office/drawing/2014/main" id="{4B1DE2F0-C8EA-48CB-92C2-29BA220DC77F}"/>
              </a:ext>
            </a:extLst>
          </p:cNvPr>
          <p:cNvPicPr>
            <a:picLocks noChangeAspect="1" noChangeArrowheads="1"/>
          </p:cNvPicPr>
          <p:nvPr/>
        </p:nvPicPr>
        <p:blipFill>
          <a:blip r:embed="rId8" cstate="print"/>
          <a:srcRect/>
          <a:stretch>
            <a:fillRect/>
          </a:stretch>
        </p:blipFill>
        <p:spPr bwMode="auto">
          <a:xfrm>
            <a:off x="5887100" y="5212755"/>
            <a:ext cx="786837" cy="884783"/>
          </a:xfrm>
          <a:prstGeom prst="rect">
            <a:avLst/>
          </a:prstGeom>
          <a:noFill/>
          <a:ln w="9525">
            <a:noFill/>
            <a:miter lim="800000"/>
            <a:headEnd/>
            <a:tailEnd/>
          </a:ln>
          <a:effectLst/>
        </p:spPr>
      </p:pic>
      <p:sp>
        <p:nvSpPr>
          <p:cNvPr id="42" name="Tekstvak 41">
            <a:extLst>
              <a:ext uri="{FF2B5EF4-FFF2-40B4-BE49-F238E27FC236}">
                <a16:creationId xmlns:a16="http://schemas.microsoft.com/office/drawing/2014/main" id="{A8985ACE-B1B8-48BC-8BC4-2A0C97943E3A}"/>
              </a:ext>
            </a:extLst>
          </p:cNvPr>
          <p:cNvSpPr txBox="1"/>
          <p:nvPr/>
        </p:nvSpPr>
        <p:spPr>
          <a:xfrm>
            <a:off x="5911063" y="6114848"/>
            <a:ext cx="1224247" cy="743126"/>
          </a:xfrm>
          <a:prstGeom prst="rect">
            <a:avLst/>
          </a:prstGeom>
          <a:noFill/>
        </p:spPr>
        <p:txBody>
          <a:bodyPr wrap="square" rtlCol="0">
            <a:spAutoFit/>
          </a:bodyPr>
          <a:lstStyle/>
          <a:p>
            <a:pPr defTabSz="914418">
              <a:defRPr/>
            </a:pPr>
            <a:r>
              <a:rPr lang="nl-NL" sz="1400" b="1" dirty="0">
                <a:latin typeface="Calibri" panose="020F0502020204030204" pitchFamily="34" charset="0"/>
                <a:ea typeface="Verdana" panose="020B0604030504040204" pitchFamily="34" charset="0"/>
                <a:cs typeface="Calibri" panose="020F0502020204030204" pitchFamily="34" charset="0"/>
              </a:rPr>
              <a:t>kennisgeving</a:t>
            </a:r>
            <a:br>
              <a:rPr lang="nl-NL" sz="1400" b="1" dirty="0">
                <a:latin typeface="Calibri" panose="020F0502020204030204" pitchFamily="34" charset="0"/>
                <a:ea typeface="Verdana" panose="020B0604030504040204" pitchFamily="34" charset="0"/>
                <a:cs typeface="Calibri" panose="020F0502020204030204" pitchFamily="34" charset="0"/>
              </a:rPr>
            </a:br>
            <a:r>
              <a:rPr lang="nl-NL" sz="1400" b="1" dirty="0">
                <a:latin typeface="Calibri" panose="020F0502020204030204" pitchFamily="34" charset="0"/>
                <a:ea typeface="Verdana" panose="020B0604030504040204" pitchFamily="34" charset="0"/>
                <a:cs typeface="Calibri" panose="020F0502020204030204" pitchFamily="34" charset="0"/>
              </a:rPr>
              <a:t>voornemen</a:t>
            </a:r>
            <a:endParaRPr lang="nl-NL" sz="1100" b="1" dirty="0">
              <a:latin typeface="Verdana" panose="020B0604030504040204" pitchFamily="34" charset="0"/>
              <a:ea typeface="Verdana" panose="020B0604030504040204" pitchFamily="34" charset="0"/>
              <a:cs typeface="Verdana" panose="020B0604030504040204" pitchFamily="34" charset="0"/>
            </a:endParaRPr>
          </a:p>
          <a:p>
            <a:pPr defTabSz="914418">
              <a:defRPr/>
            </a:pPr>
            <a:endParaRPr lang="nl-NL" sz="1429" b="1" dirty="0">
              <a:solidFill>
                <a:srgbClr val="F79646">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a:extLst>
              <a:ext uri="{FF2B5EF4-FFF2-40B4-BE49-F238E27FC236}">
                <a16:creationId xmlns:a16="http://schemas.microsoft.com/office/drawing/2014/main" id="{3ED3BEFD-CD5F-44A4-92E5-8ECD0846CD41}"/>
              </a:ext>
            </a:extLst>
          </p:cNvPr>
          <p:cNvSpPr/>
          <p:nvPr/>
        </p:nvSpPr>
        <p:spPr>
          <a:xfrm>
            <a:off x="8502172" y="3262223"/>
            <a:ext cx="3689828" cy="1815882"/>
          </a:xfrm>
          <a:prstGeom prst="rect">
            <a:avLst/>
          </a:prstGeom>
        </p:spPr>
        <p:txBody>
          <a:bodyPr wrap="square">
            <a:spAutoFit/>
          </a:bodyPr>
          <a:lstStyle/>
          <a:p>
            <a:r>
              <a:rPr lang="nl-NL" sz="1400" dirty="0"/>
              <a:t>Kennisgeving: </a:t>
            </a:r>
          </a:p>
          <a:p>
            <a:r>
              <a:rPr lang="nl-NL" sz="1400" dirty="0"/>
              <a:t>De gemeenteraad geeft kennis van zijn voornemen om een omgevingsplan vast te stellen</a:t>
            </a:r>
          </a:p>
          <a:p>
            <a:r>
              <a:rPr lang="nl-NL" sz="1400" dirty="0"/>
              <a:t>Hierbij geeft de gemeenteraad aan hoe burgers, bedrijven, maatschappelijke organisaties en bestuursorganen bij de voorbereiding worden betrokken </a:t>
            </a:r>
          </a:p>
        </p:txBody>
      </p:sp>
      <p:sp>
        <p:nvSpPr>
          <p:cNvPr id="34" name="Tijdelijke aanduiding voor inhoud 3">
            <a:extLst>
              <a:ext uri="{FF2B5EF4-FFF2-40B4-BE49-F238E27FC236}">
                <a16:creationId xmlns:a16="http://schemas.microsoft.com/office/drawing/2014/main" id="{EBE4763E-8BCD-4629-A96D-10AA2940D720}"/>
              </a:ext>
            </a:extLst>
          </p:cNvPr>
          <p:cNvSpPr txBox="1">
            <a:spLocks/>
          </p:cNvSpPr>
          <p:nvPr/>
        </p:nvSpPr>
        <p:spPr>
          <a:xfrm>
            <a:off x="8463837" y="1676922"/>
            <a:ext cx="3689828" cy="1815882"/>
          </a:xfrm>
          <a:prstGeom prst="rect">
            <a:avLst/>
          </a:prstGeom>
        </p:spPr>
        <p:txBody>
          <a:bodyPr>
            <a:norm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nl-NL" sz="1400" dirty="0">
                <a:latin typeface="Calibri" panose="020F0502020204030204" pitchFamily="34" charset="0"/>
                <a:cs typeface="Calibri" panose="020F0502020204030204" pitchFamily="34" charset="0"/>
              </a:rPr>
              <a:t>Bij vaststellen wordt aangegeven:</a:t>
            </a:r>
          </a:p>
          <a:p>
            <a:r>
              <a:rPr lang="nl-NL" sz="1400" dirty="0">
                <a:latin typeface="Calibri" panose="020F0502020204030204" pitchFamily="34" charset="0"/>
                <a:cs typeface="Calibri" panose="020F0502020204030204" pitchFamily="34" charset="0"/>
              </a:rPr>
              <a:t>Hoe burgers, bedrijven, maatschappelijke organisaties en bestuursorganen bij de voorbereiding zijn betrokken en</a:t>
            </a:r>
          </a:p>
          <a:p>
            <a:r>
              <a:rPr lang="nl-NL" sz="1400" dirty="0">
                <a:latin typeface="Calibri" panose="020F0502020204030204" pitchFamily="34" charset="0"/>
                <a:cs typeface="Calibri" panose="020F0502020204030204" pitchFamily="34" charset="0"/>
              </a:rPr>
              <a:t>Wat de resultaten daarvan zijn</a:t>
            </a:r>
          </a:p>
        </p:txBody>
      </p:sp>
    </p:spTree>
    <p:extLst>
      <p:ext uri="{BB962C8B-B14F-4D97-AF65-F5344CB8AC3E}">
        <p14:creationId xmlns:p14="http://schemas.microsoft.com/office/powerpoint/2010/main" val="153140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A395F6F-C1B3-4119-BD68-DE4A33E57291}"/>
              </a:ext>
            </a:extLst>
          </p:cNvPr>
          <p:cNvSpPr/>
          <p:nvPr/>
        </p:nvSpPr>
        <p:spPr>
          <a:xfrm>
            <a:off x="443132" y="900332"/>
            <a:ext cx="11113868" cy="5451231"/>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inhoud 4">
            <a:extLst>
              <a:ext uri="{FF2B5EF4-FFF2-40B4-BE49-F238E27FC236}">
                <a16:creationId xmlns:a16="http://schemas.microsoft.com/office/drawing/2014/main" id="{B8B77DD0-5664-450F-9547-A2EF756E7849}"/>
              </a:ext>
            </a:extLst>
          </p:cNvPr>
          <p:cNvSpPr>
            <a:spLocks noGrp="1"/>
          </p:cNvSpPr>
          <p:nvPr>
            <p:ph idx="1"/>
          </p:nvPr>
        </p:nvSpPr>
        <p:spPr/>
        <p:txBody>
          <a:bodyPr numCol="1">
            <a:normAutofit/>
          </a:bodyPr>
          <a:lstStyle/>
          <a:p>
            <a:r>
              <a:rPr lang="nl-NL" dirty="0"/>
              <a:t>Vroegtijdige participatie tijdens de uitgebreide openbare voorbereidingsprocedure</a:t>
            </a:r>
          </a:p>
          <a:p>
            <a:r>
              <a:rPr lang="nl-NL" dirty="0"/>
              <a:t>Geen voorgeschreven vorm, maar afgestemd op het type omgevingsvisie of –plan dat voor ligt </a:t>
            </a:r>
          </a:p>
          <a:p>
            <a:r>
              <a:rPr lang="nl-NL" dirty="0"/>
              <a:t>Verplichte kennisgeving over de participatie bij het omgevingsplan</a:t>
            </a:r>
          </a:p>
          <a:p>
            <a:r>
              <a:rPr lang="nl-NL" dirty="0"/>
              <a:t>Verplichte motivering over de gedane participatie bij omgevingsvisie en –plan</a:t>
            </a:r>
          </a:p>
          <a:p>
            <a:r>
              <a:rPr lang="nl-NL" dirty="0"/>
              <a:t>Na ontwerp volgt formele procedure van zienswijzen</a:t>
            </a:r>
          </a:p>
          <a:p>
            <a:r>
              <a:rPr lang="nl-NL" dirty="0"/>
              <a:t>Het bevoegd gezag kan het participatietraject formeel vastleggen in een participatienota of –verordening</a:t>
            </a:r>
          </a:p>
          <a:p>
            <a:endParaRPr lang="nl-NL" dirty="0"/>
          </a:p>
        </p:txBody>
      </p:sp>
      <p:sp>
        <p:nvSpPr>
          <p:cNvPr id="3" name="Titel 2">
            <a:extLst>
              <a:ext uri="{FF2B5EF4-FFF2-40B4-BE49-F238E27FC236}">
                <a16:creationId xmlns:a16="http://schemas.microsoft.com/office/drawing/2014/main" id="{30B099A6-0708-47D8-9899-A0B67F8CF2C9}"/>
              </a:ext>
            </a:extLst>
          </p:cNvPr>
          <p:cNvSpPr>
            <a:spLocks noGrp="1"/>
          </p:cNvSpPr>
          <p:nvPr>
            <p:ph type="title"/>
          </p:nvPr>
        </p:nvSpPr>
        <p:spPr/>
        <p:txBody>
          <a:bodyPr/>
          <a:lstStyle/>
          <a:p>
            <a:r>
              <a:rPr lang="nl-NL" b="1" dirty="0">
                <a:solidFill>
                  <a:schemeClr val="tx1"/>
                </a:solidFill>
              </a:rPr>
              <a:t>Participatie bij omgevingsvisie en -plan</a:t>
            </a:r>
          </a:p>
        </p:txBody>
      </p:sp>
      <p:sp>
        <p:nvSpPr>
          <p:cNvPr id="8" name="Rechthoek 7">
            <a:extLst>
              <a:ext uri="{FF2B5EF4-FFF2-40B4-BE49-F238E27FC236}">
                <a16:creationId xmlns:a16="http://schemas.microsoft.com/office/drawing/2014/main" id="{C3154B56-333A-4B76-8540-22B4F20DA7E2}"/>
              </a:ext>
            </a:extLst>
          </p:cNvPr>
          <p:cNvSpPr/>
          <p:nvPr/>
        </p:nvSpPr>
        <p:spPr>
          <a:xfrm>
            <a:off x="9017783" y="6552456"/>
            <a:ext cx="2539217" cy="19427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15006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5EEE9-9981-42BE-99C0-0707BFA405EE}"/>
              </a:ext>
            </a:extLst>
          </p:cNvPr>
          <p:cNvSpPr>
            <a:spLocks noGrp="1"/>
          </p:cNvSpPr>
          <p:nvPr>
            <p:ph type="title"/>
          </p:nvPr>
        </p:nvSpPr>
        <p:spPr>
          <a:xfrm>
            <a:off x="634999" y="1052513"/>
            <a:ext cx="11347203" cy="948047"/>
          </a:xfrm>
        </p:spPr>
        <p:txBody>
          <a:bodyPr>
            <a:normAutofit/>
          </a:bodyPr>
          <a:lstStyle/>
          <a:p>
            <a:r>
              <a:rPr lang="nl-NL" sz="3200" dirty="0"/>
              <a:t>Participatie door de </a:t>
            </a:r>
            <a:r>
              <a:rPr lang="nl-NL" sz="3200" u="sng" dirty="0"/>
              <a:t>initiatiefnemer</a:t>
            </a:r>
            <a:r>
              <a:rPr lang="nl-NL" sz="3200" dirty="0"/>
              <a:t>: aanvraagvereiste</a:t>
            </a:r>
          </a:p>
        </p:txBody>
      </p:sp>
      <p:sp>
        <p:nvSpPr>
          <p:cNvPr id="25" name="Tijdelijke aanduiding voor inhoud 9"/>
          <p:cNvSpPr txBox="1">
            <a:spLocks/>
          </p:cNvSpPr>
          <p:nvPr/>
        </p:nvSpPr>
        <p:spPr>
          <a:xfrm>
            <a:off x="776166" y="1805941"/>
            <a:ext cx="5940280" cy="4893033"/>
          </a:xfrm>
          <a:prstGeom prst="rect">
            <a:avLst/>
          </a:prstGeom>
        </p:spPr>
        <p:txBody>
          <a:bodyPr>
            <a:normAutofit lnSpcReduction="10000"/>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sz="1800" dirty="0"/>
              <a:t>Stimuleren van de initiatiefnemer om participatie te organiseren (amendement De Vries, 2015)</a:t>
            </a:r>
          </a:p>
          <a:p>
            <a:r>
              <a:rPr lang="nl-NL" sz="1800" dirty="0"/>
              <a:t>Strekking aanvraagvereiste:</a:t>
            </a:r>
          </a:p>
          <a:p>
            <a:pPr lvl="1"/>
            <a:r>
              <a:rPr lang="nl-NL" sz="1800" dirty="0"/>
              <a:t>Aangeven</a:t>
            </a:r>
            <a:r>
              <a:rPr lang="nl-NL" sz="1800" b="1" dirty="0"/>
              <a:t> OF </a:t>
            </a:r>
            <a:r>
              <a:rPr lang="nl-NL" sz="1800" dirty="0"/>
              <a:t>burgers, bedrijven, maatschappelijke organisaties en bestuursorganen bij de voorbereiding van de aanvraag zijn betrokken</a:t>
            </a:r>
          </a:p>
          <a:p>
            <a:pPr lvl="1"/>
            <a:r>
              <a:rPr lang="nl-NL" sz="1800" dirty="0"/>
              <a:t>Indien ja, verstrekt de aanvrager bij de aanvraag gegevens over </a:t>
            </a:r>
            <a:r>
              <a:rPr lang="nl-NL" sz="1800" b="1" dirty="0"/>
              <a:t>HOE</a:t>
            </a:r>
            <a:r>
              <a:rPr lang="nl-NL" sz="1800" dirty="0"/>
              <a:t> zij zijn betrokken en </a:t>
            </a:r>
            <a:r>
              <a:rPr lang="nl-NL" sz="1800" b="1" dirty="0"/>
              <a:t>WAT </a:t>
            </a:r>
            <a:r>
              <a:rPr lang="nl-NL" sz="1800" dirty="0"/>
              <a:t>de resultaten daarvan zijn</a:t>
            </a:r>
          </a:p>
          <a:p>
            <a:r>
              <a:rPr lang="nl-NL" sz="1800" dirty="0"/>
              <a:t>Verantwoordelijkheid initiatiefnemer om een adequate vorm te kiezen voor participatie</a:t>
            </a:r>
          </a:p>
          <a:p>
            <a:r>
              <a:rPr lang="nl-NL" sz="1800" dirty="0"/>
              <a:t>Nee is geen grond van weigering</a:t>
            </a:r>
          </a:p>
          <a:p>
            <a:r>
              <a:rPr lang="nl-NL" sz="1800" dirty="0"/>
              <a:t>Het bevoegd gezag kan </a:t>
            </a:r>
            <a:r>
              <a:rPr lang="nl-NL" sz="1800" b="1" dirty="0"/>
              <a:t>altijd</a:t>
            </a:r>
            <a:r>
              <a:rPr lang="nl-NL" sz="1800" dirty="0"/>
              <a:t> actief op basis van artikel 4:8 </a:t>
            </a:r>
            <a:r>
              <a:rPr lang="nl-NL" sz="1800" dirty="0" err="1"/>
              <a:t>Awb</a:t>
            </a:r>
            <a:r>
              <a:rPr lang="nl-NL" sz="1800" dirty="0"/>
              <a:t> vragen naar zienswijzen van derden die naar verwachting bedenkingen zullen hebben</a:t>
            </a:r>
          </a:p>
          <a:p>
            <a:endParaRPr lang="nl-NL" sz="1800" dirty="0"/>
          </a:p>
        </p:txBody>
      </p:sp>
      <p:sp>
        <p:nvSpPr>
          <p:cNvPr id="9" name="Tekstvak 8">
            <a:extLst>
              <a:ext uri="{FF2B5EF4-FFF2-40B4-BE49-F238E27FC236}">
                <a16:creationId xmlns:a16="http://schemas.microsoft.com/office/drawing/2014/main" id="{28ED49B4-4ABA-4DFB-9360-03C3383426FC}"/>
              </a:ext>
            </a:extLst>
          </p:cNvPr>
          <p:cNvSpPr txBox="1"/>
          <p:nvPr/>
        </p:nvSpPr>
        <p:spPr>
          <a:xfrm>
            <a:off x="7811832" y="2383021"/>
            <a:ext cx="2508616" cy="532197"/>
          </a:xfrm>
          <a:prstGeom prst="rect">
            <a:avLst/>
          </a:prstGeom>
          <a:noFill/>
        </p:spPr>
        <p:txBody>
          <a:bodyPr wrap="square" rtlCol="0">
            <a:spAutoFit/>
          </a:bodyPr>
          <a:lstStyle/>
          <a:p>
            <a:pPr defTabSz="914418">
              <a:defRPr/>
            </a:pPr>
            <a:r>
              <a:rPr lang="nl-NL" sz="1429" b="1" dirty="0">
                <a:solidFill>
                  <a:srgbClr val="F79646">
                    <a:lumMod val="75000"/>
                  </a:srgbClr>
                </a:solidFill>
                <a:latin typeface="Verdana" panose="020B0604030504040204" pitchFamily="34" charset="0"/>
                <a:ea typeface="Verdana" panose="020B0604030504040204" pitchFamily="34" charset="0"/>
                <a:cs typeface="Verdana" panose="020B0604030504040204" pitchFamily="34" charset="0"/>
              </a:rPr>
              <a:t>Omgevingsvergunning</a:t>
            </a:r>
          </a:p>
          <a:p>
            <a:pPr defTabSz="914418">
              <a:defRPr/>
            </a:pPr>
            <a:endParaRPr lang="nl-NL" sz="1429" b="1" dirty="0">
              <a:solidFill>
                <a:srgbClr val="F79646">
                  <a:lumMod val="75000"/>
                </a:srgbClr>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Afbeelding 9">
            <a:extLst>
              <a:ext uri="{FF2B5EF4-FFF2-40B4-BE49-F238E27FC236}">
                <a16:creationId xmlns:a16="http://schemas.microsoft.com/office/drawing/2014/main" id="{84C30585-8139-4744-B281-A7D5C44AA7EE}"/>
              </a:ext>
            </a:extLst>
          </p:cNvPr>
          <p:cNvPicPr>
            <a:picLocks noChangeAspect="1"/>
          </p:cNvPicPr>
          <p:nvPr/>
        </p:nvPicPr>
        <p:blipFill rotWithShape="1">
          <a:blip r:embed="rId3"/>
          <a:srcRect l="49271" t="67660" r="35830" b="12178"/>
          <a:stretch/>
        </p:blipFill>
        <p:spPr>
          <a:xfrm>
            <a:off x="7811832" y="3337273"/>
            <a:ext cx="2508616" cy="1909553"/>
          </a:xfrm>
          <a:prstGeom prst="rect">
            <a:avLst/>
          </a:prstGeom>
        </p:spPr>
      </p:pic>
    </p:spTree>
    <p:extLst>
      <p:ext uri="{BB962C8B-B14F-4D97-AF65-F5344CB8AC3E}">
        <p14:creationId xmlns:p14="http://schemas.microsoft.com/office/powerpoint/2010/main" val="2229755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7C98CAF-F656-4279-885C-AFF6ED1522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2374743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ED5063-0A8E-44AC-A095-53D2941C680F}"/>
              </a:ext>
            </a:extLst>
          </p:cNvPr>
          <p:cNvSpPr>
            <a:spLocks noGrp="1"/>
          </p:cNvSpPr>
          <p:nvPr>
            <p:ph type="title"/>
          </p:nvPr>
        </p:nvSpPr>
        <p:spPr/>
        <p:txBody>
          <a:bodyPr/>
          <a:lstStyle/>
          <a:p>
            <a:endParaRPr lang="nl-NL"/>
          </a:p>
        </p:txBody>
      </p:sp>
      <p:pic>
        <p:nvPicPr>
          <p:cNvPr id="5" name="Afbeelding 4">
            <a:extLst>
              <a:ext uri="{FF2B5EF4-FFF2-40B4-BE49-F238E27FC236}">
                <a16:creationId xmlns:a16="http://schemas.microsoft.com/office/drawing/2014/main" id="{44CADCE4-5F1F-44F4-8E7F-75A55C1EC03D}"/>
              </a:ext>
            </a:extLst>
          </p:cNvPr>
          <p:cNvPicPr>
            <a:picLocks noChangeAspect="1"/>
          </p:cNvPicPr>
          <p:nvPr/>
        </p:nvPicPr>
        <p:blipFill>
          <a:blip r:embed="rId3"/>
          <a:stretch>
            <a:fillRect/>
          </a:stretch>
        </p:blipFill>
        <p:spPr>
          <a:xfrm>
            <a:off x="0" y="0"/>
            <a:ext cx="12192000" cy="6858000"/>
          </a:xfrm>
          <a:prstGeom prst="rect">
            <a:avLst/>
          </a:prstGeom>
        </p:spPr>
      </p:pic>
      <p:sp>
        <p:nvSpPr>
          <p:cNvPr id="4" name="Tekstvak 3">
            <a:extLst>
              <a:ext uri="{FF2B5EF4-FFF2-40B4-BE49-F238E27FC236}">
                <a16:creationId xmlns:a16="http://schemas.microsoft.com/office/drawing/2014/main" id="{D1402A0D-43AA-4497-B1E8-0F88BACCD010}"/>
              </a:ext>
            </a:extLst>
          </p:cNvPr>
          <p:cNvSpPr txBox="1"/>
          <p:nvPr/>
        </p:nvSpPr>
        <p:spPr>
          <a:xfrm>
            <a:off x="688622" y="2715804"/>
            <a:ext cx="1648178" cy="707886"/>
          </a:xfrm>
          <a:prstGeom prst="rect">
            <a:avLst/>
          </a:prstGeom>
          <a:noFill/>
        </p:spPr>
        <p:txBody>
          <a:bodyPr wrap="square" rtlCol="0">
            <a:spAutoFit/>
          </a:bodyPr>
          <a:lstStyle/>
          <a:p>
            <a:r>
              <a:rPr lang="nl-NL" altLang="nl-NL" sz="2000" b="1" dirty="0">
                <a:solidFill>
                  <a:srgbClr val="003768"/>
                </a:solidFill>
                <a:ea typeface="Microsoft YaHei" charset="-122"/>
              </a:rPr>
              <a:t>Globale</a:t>
            </a:r>
          </a:p>
          <a:p>
            <a:r>
              <a:rPr lang="nl-NL" sz="2000" b="1" dirty="0">
                <a:solidFill>
                  <a:srgbClr val="003768"/>
                </a:solidFill>
                <a:ea typeface="Microsoft YaHei" charset="-122"/>
              </a:rPr>
              <a:t>visie</a:t>
            </a:r>
            <a:endParaRPr lang="nl-NL" sz="2000" dirty="0"/>
          </a:p>
        </p:txBody>
      </p:sp>
      <p:sp>
        <p:nvSpPr>
          <p:cNvPr id="6" name="Tekstvak 5">
            <a:extLst>
              <a:ext uri="{FF2B5EF4-FFF2-40B4-BE49-F238E27FC236}">
                <a16:creationId xmlns:a16="http://schemas.microsoft.com/office/drawing/2014/main" id="{A34E161A-2AE1-4856-A054-39A9F42E7B82}"/>
              </a:ext>
            </a:extLst>
          </p:cNvPr>
          <p:cNvSpPr txBox="1"/>
          <p:nvPr/>
        </p:nvSpPr>
        <p:spPr>
          <a:xfrm>
            <a:off x="2585155" y="2715804"/>
            <a:ext cx="1016000" cy="1015663"/>
          </a:xfrm>
          <a:prstGeom prst="rect">
            <a:avLst/>
          </a:prstGeom>
          <a:noFill/>
        </p:spPr>
        <p:txBody>
          <a:bodyPr wrap="square" rtlCol="0">
            <a:spAutoFit/>
          </a:bodyPr>
          <a:lstStyle/>
          <a:p>
            <a:r>
              <a:rPr lang="nl-NL" altLang="nl-NL" sz="2000" b="1" dirty="0">
                <a:solidFill>
                  <a:srgbClr val="003768"/>
                </a:solidFill>
                <a:ea typeface="Microsoft YaHei" charset="-122"/>
              </a:rPr>
              <a:t>Gedetailleerde</a:t>
            </a:r>
          </a:p>
          <a:p>
            <a:r>
              <a:rPr lang="nl-NL" sz="2000" b="1" dirty="0">
                <a:solidFill>
                  <a:srgbClr val="003768"/>
                </a:solidFill>
                <a:ea typeface="Microsoft YaHei" charset="-122"/>
              </a:rPr>
              <a:t>visie</a:t>
            </a:r>
            <a:endParaRPr lang="nl-NL" sz="2000" dirty="0"/>
          </a:p>
        </p:txBody>
      </p:sp>
      <p:sp>
        <p:nvSpPr>
          <p:cNvPr id="11" name="Tekstvak 10">
            <a:extLst>
              <a:ext uri="{FF2B5EF4-FFF2-40B4-BE49-F238E27FC236}">
                <a16:creationId xmlns:a16="http://schemas.microsoft.com/office/drawing/2014/main" id="{E4A9A8E8-6EEC-4C1D-BFF0-1BD49E1C69C8}"/>
              </a:ext>
            </a:extLst>
          </p:cNvPr>
          <p:cNvSpPr txBox="1"/>
          <p:nvPr/>
        </p:nvSpPr>
        <p:spPr>
          <a:xfrm>
            <a:off x="4538132" y="2710986"/>
            <a:ext cx="1648178" cy="1015663"/>
          </a:xfrm>
          <a:prstGeom prst="rect">
            <a:avLst/>
          </a:prstGeom>
          <a:noFill/>
        </p:spPr>
        <p:txBody>
          <a:bodyPr wrap="square" rtlCol="0">
            <a:spAutoFit/>
          </a:bodyPr>
          <a:lstStyle/>
          <a:p>
            <a:r>
              <a:rPr lang="nl-NL" sz="2000" b="1" dirty="0">
                <a:solidFill>
                  <a:srgbClr val="003768"/>
                </a:solidFill>
                <a:ea typeface="Microsoft YaHei" charset="-122"/>
              </a:rPr>
              <a:t>Samen </a:t>
            </a:r>
          </a:p>
          <a:p>
            <a:r>
              <a:rPr lang="nl-NL" sz="2000" b="1" dirty="0">
                <a:solidFill>
                  <a:srgbClr val="003768"/>
                </a:solidFill>
                <a:ea typeface="Microsoft YaHei" charset="-122"/>
              </a:rPr>
              <a:t>met</a:t>
            </a:r>
          </a:p>
          <a:p>
            <a:r>
              <a:rPr lang="nl-NL" sz="2000" b="1" dirty="0">
                <a:solidFill>
                  <a:srgbClr val="003768"/>
                </a:solidFill>
                <a:ea typeface="Microsoft YaHei" charset="-122"/>
              </a:rPr>
              <a:t>anderen</a:t>
            </a:r>
            <a:endParaRPr lang="nl-NL" sz="2000" dirty="0"/>
          </a:p>
        </p:txBody>
      </p:sp>
      <p:sp>
        <p:nvSpPr>
          <p:cNvPr id="13" name="Tekstvak 12">
            <a:extLst>
              <a:ext uri="{FF2B5EF4-FFF2-40B4-BE49-F238E27FC236}">
                <a16:creationId xmlns:a16="http://schemas.microsoft.com/office/drawing/2014/main" id="{9B9DB1A9-02D3-4FDB-BB20-EB1AE03A6073}"/>
              </a:ext>
            </a:extLst>
          </p:cNvPr>
          <p:cNvSpPr txBox="1"/>
          <p:nvPr/>
        </p:nvSpPr>
        <p:spPr>
          <a:xfrm>
            <a:off x="10288411" y="2710986"/>
            <a:ext cx="1648178" cy="707886"/>
          </a:xfrm>
          <a:prstGeom prst="rect">
            <a:avLst/>
          </a:prstGeom>
          <a:noFill/>
        </p:spPr>
        <p:txBody>
          <a:bodyPr wrap="square" rtlCol="0">
            <a:spAutoFit/>
          </a:bodyPr>
          <a:lstStyle/>
          <a:p>
            <a:r>
              <a:rPr lang="nl-NL" sz="2000" b="1" dirty="0">
                <a:solidFill>
                  <a:srgbClr val="003768"/>
                </a:solidFill>
                <a:ea typeface="Microsoft YaHei" charset="-122"/>
              </a:rPr>
              <a:t>Vergunning</a:t>
            </a:r>
          </a:p>
          <a:p>
            <a:r>
              <a:rPr lang="nl-NL" sz="2000" b="1" dirty="0">
                <a:solidFill>
                  <a:srgbClr val="003768"/>
                </a:solidFill>
                <a:ea typeface="Microsoft YaHei" charset="-122"/>
              </a:rPr>
              <a:t>plicht</a:t>
            </a:r>
            <a:endParaRPr lang="nl-NL" sz="2000" dirty="0"/>
          </a:p>
        </p:txBody>
      </p:sp>
      <p:sp>
        <p:nvSpPr>
          <p:cNvPr id="14" name="Tekstvak 13">
            <a:extLst>
              <a:ext uri="{FF2B5EF4-FFF2-40B4-BE49-F238E27FC236}">
                <a16:creationId xmlns:a16="http://schemas.microsoft.com/office/drawing/2014/main" id="{D08A89D8-4F23-4A9F-85DB-C1822BE8D1CF}"/>
              </a:ext>
            </a:extLst>
          </p:cNvPr>
          <p:cNvSpPr txBox="1"/>
          <p:nvPr/>
        </p:nvSpPr>
        <p:spPr>
          <a:xfrm>
            <a:off x="8427152" y="2715804"/>
            <a:ext cx="1648178" cy="400110"/>
          </a:xfrm>
          <a:prstGeom prst="rect">
            <a:avLst/>
          </a:prstGeom>
          <a:noFill/>
        </p:spPr>
        <p:txBody>
          <a:bodyPr wrap="square" rtlCol="0">
            <a:spAutoFit/>
          </a:bodyPr>
          <a:lstStyle/>
          <a:p>
            <a:r>
              <a:rPr lang="nl-NL" altLang="nl-NL" sz="2000" b="1" dirty="0">
                <a:solidFill>
                  <a:srgbClr val="003768"/>
                </a:solidFill>
                <a:ea typeface="Microsoft YaHei" charset="-122"/>
              </a:rPr>
              <a:t>Regelvrij</a:t>
            </a:r>
            <a:endParaRPr lang="nl-NL" sz="2000" dirty="0"/>
          </a:p>
        </p:txBody>
      </p:sp>
      <p:sp>
        <p:nvSpPr>
          <p:cNvPr id="15" name="Tekstvak 14">
            <a:extLst>
              <a:ext uri="{FF2B5EF4-FFF2-40B4-BE49-F238E27FC236}">
                <a16:creationId xmlns:a16="http://schemas.microsoft.com/office/drawing/2014/main" id="{77C47E12-1688-4663-8DFB-0A84A5A38B45}"/>
              </a:ext>
            </a:extLst>
          </p:cNvPr>
          <p:cNvSpPr txBox="1"/>
          <p:nvPr/>
        </p:nvSpPr>
        <p:spPr>
          <a:xfrm>
            <a:off x="6482642" y="2710986"/>
            <a:ext cx="1648178" cy="400110"/>
          </a:xfrm>
          <a:prstGeom prst="rect">
            <a:avLst/>
          </a:prstGeom>
          <a:noFill/>
        </p:spPr>
        <p:txBody>
          <a:bodyPr wrap="square" rtlCol="0">
            <a:spAutoFit/>
          </a:bodyPr>
          <a:lstStyle/>
          <a:p>
            <a:r>
              <a:rPr lang="nl-NL" altLang="nl-NL" sz="2000" b="1" dirty="0">
                <a:solidFill>
                  <a:srgbClr val="003768"/>
                </a:solidFill>
                <a:ea typeface="Microsoft YaHei" charset="-122"/>
              </a:rPr>
              <a:t>Alleen</a:t>
            </a:r>
            <a:endParaRPr lang="nl-NL" sz="2000" dirty="0"/>
          </a:p>
        </p:txBody>
      </p:sp>
      <p:sp>
        <p:nvSpPr>
          <p:cNvPr id="16" name="Tekstvak 15">
            <a:extLst>
              <a:ext uri="{FF2B5EF4-FFF2-40B4-BE49-F238E27FC236}">
                <a16:creationId xmlns:a16="http://schemas.microsoft.com/office/drawing/2014/main" id="{27E5A946-CD3D-482E-AA90-2FF5F0B32C92}"/>
              </a:ext>
            </a:extLst>
          </p:cNvPr>
          <p:cNvSpPr txBox="1"/>
          <p:nvPr/>
        </p:nvSpPr>
        <p:spPr>
          <a:xfrm>
            <a:off x="640645" y="5778500"/>
            <a:ext cx="10998199" cy="523220"/>
          </a:xfrm>
          <a:prstGeom prst="rect">
            <a:avLst/>
          </a:prstGeom>
          <a:noFill/>
        </p:spPr>
        <p:txBody>
          <a:bodyPr wrap="square" rtlCol="0">
            <a:spAutoFit/>
          </a:bodyPr>
          <a:lstStyle/>
          <a:p>
            <a:pPr algn="ctr"/>
            <a:r>
              <a:rPr lang="nl-NL" sz="2800" b="1" dirty="0">
                <a:solidFill>
                  <a:schemeClr val="bg1"/>
                </a:solidFill>
              </a:rPr>
              <a:t>Wees bewust van consequenties</a:t>
            </a:r>
          </a:p>
        </p:txBody>
      </p:sp>
    </p:spTree>
    <p:extLst>
      <p:ext uri="{BB962C8B-B14F-4D97-AF65-F5344CB8AC3E}">
        <p14:creationId xmlns:p14="http://schemas.microsoft.com/office/powerpoint/2010/main" val="2457501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ijdelijke aanduiding voor inhoud 3">
            <a:extLst>
              <a:ext uri="{FF2B5EF4-FFF2-40B4-BE49-F238E27FC236}">
                <a16:creationId xmlns:a16="http://schemas.microsoft.com/office/drawing/2014/main" id="{95DA4479-64AC-F644-BAFA-643EB339A979}"/>
              </a:ext>
            </a:extLst>
          </p:cNvPr>
          <p:cNvGraphicFramePr>
            <a:graphicFrameLocks noGrp="1"/>
          </p:cNvGraphicFramePr>
          <p:nvPr>
            <p:ph idx="1"/>
            <p:extLst>
              <p:ext uri="{D42A27DB-BD31-4B8C-83A1-F6EECF244321}">
                <p14:modId xmlns:p14="http://schemas.microsoft.com/office/powerpoint/2010/main" val="4193611565"/>
              </p:ext>
            </p:extLst>
          </p:nvPr>
        </p:nvGraphicFramePr>
        <p:xfrm>
          <a:off x="657546" y="1733583"/>
          <a:ext cx="10469366" cy="480060"/>
        </p:xfrm>
        <a:graphic>
          <a:graphicData uri="http://schemas.openxmlformats.org/drawingml/2006/table">
            <a:tbl>
              <a:tblPr firstRow="1" bandRow="1">
                <a:tableStyleId>{ED083AE6-46FA-4A59-8FB0-9F97EB10719F}</a:tableStyleId>
              </a:tblPr>
              <a:tblGrid>
                <a:gridCol w="4982966">
                  <a:extLst>
                    <a:ext uri="{9D8B030D-6E8A-4147-A177-3AD203B41FA5}">
                      <a16:colId xmlns:a16="http://schemas.microsoft.com/office/drawing/2014/main" val="1752611004"/>
                    </a:ext>
                  </a:extLst>
                </a:gridCol>
                <a:gridCol w="5486400">
                  <a:extLst>
                    <a:ext uri="{9D8B030D-6E8A-4147-A177-3AD203B41FA5}">
                      <a16:colId xmlns:a16="http://schemas.microsoft.com/office/drawing/2014/main" val="3965564695"/>
                    </a:ext>
                  </a:extLst>
                </a:gridCol>
              </a:tblGrid>
              <a:tr h="480060">
                <a:tc>
                  <a:txBody>
                    <a:bodyPr/>
                    <a:lstStyle/>
                    <a:p>
                      <a:r>
                        <a:rPr lang="nl-NL" sz="1200" dirty="0"/>
                        <a:t>LINKERZIJDE</a:t>
                      </a:r>
                    </a:p>
                    <a:p>
                      <a:r>
                        <a:rPr lang="nl-NL" sz="1500" dirty="0"/>
                        <a:t>Uitnodigingsplanologie</a:t>
                      </a:r>
                    </a:p>
                  </a:txBody>
                  <a:tcPr marL="68580" marR="68580" marT="34290" marB="34290"/>
                </a:tc>
                <a:tc>
                  <a:txBody>
                    <a:bodyPr/>
                    <a:lstStyle/>
                    <a:p>
                      <a:pPr algn="r"/>
                      <a:r>
                        <a:rPr lang="nl-NL" sz="1200" dirty="0"/>
                        <a:t>RECHTERZIJDE</a:t>
                      </a:r>
                    </a:p>
                    <a:p>
                      <a:pPr algn="r"/>
                      <a:r>
                        <a:rPr lang="nl-NL" sz="1500" dirty="0"/>
                        <a:t>Toelatingsplanologie</a:t>
                      </a:r>
                    </a:p>
                  </a:txBody>
                  <a:tcPr marL="68580" marR="68580" marT="34290" marB="34290"/>
                </a:tc>
                <a:extLst>
                  <a:ext uri="{0D108BD9-81ED-4DB2-BD59-A6C34878D82A}">
                    <a16:rowId xmlns:a16="http://schemas.microsoft.com/office/drawing/2014/main" val="3324155752"/>
                  </a:ext>
                </a:extLst>
              </a:tr>
            </a:tbl>
          </a:graphicData>
        </a:graphic>
      </p:graphicFrame>
      <p:sp>
        <p:nvSpPr>
          <p:cNvPr id="26" name="Tekstvak 25">
            <a:extLst>
              <a:ext uri="{FF2B5EF4-FFF2-40B4-BE49-F238E27FC236}">
                <a16:creationId xmlns:a16="http://schemas.microsoft.com/office/drawing/2014/main" id="{E4393024-E06E-6D4A-B44D-99F738762979}"/>
              </a:ext>
            </a:extLst>
          </p:cNvPr>
          <p:cNvSpPr txBox="1"/>
          <p:nvPr/>
        </p:nvSpPr>
        <p:spPr>
          <a:xfrm>
            <a:off x="503437" y="3178709"/>
            <a:ext cx="5198141" cy="2923877"/>
          </a:xfrm>
          <a:prstGeom prst="rect">
            <a:avLst/>
          </a:prstGeom>
          <a:solidFill>
            <a:schemeClr val="bg1"/>
          </a:solidFill>
        </p:spPr>
        <p:txBody>
          <a:bodyPr wrap="square" rtlCol="0">
            <a:spAutoFit/>
          </a:bodyPr>
          <a:lstStyle/>
          <a:p>
            <a:pPr marL="214313" indent="-214313">
              <a:buFont typeface="Arial" panose="020B0604020202020204" pitchFamily="34" charset="0"/>
              <a:buChar char="•"/>
            </a:pPr>
            <a:r>
              <a:rPr lang="nl-NL" sz="2000" dirty="0"/>
              <a:t>Meer ruimte voor co-creatie</a:t>
            </a:r>
          </a:p>
          <a:p>
            <a:pPr marL="214313" indent="-214313">
              <a:buFont typeface="Arial" panose="020B0604020202020204" pitchFamily="34" charset="0"/>
              <a:buChar char="•"/>
            </a:pPr>
            <a:r>
              <a:rPr lang="nl-NL" sz="2000" dirty="0"/>
              <a:t>Meer ruimte voor initiatief</a:t>
            </a:r>
          </a:p>
          <a:p>
            <a:pPr marL="214313" indent="-214313">
              <a:buFont typeface="Arial" panose="020B0604020202020204" pitchFamily="34" charset="0"/>
              <a:buChar char="•"/>
            </a:pPr>
            <a:r>
              <a:rPr lang="nl-NL" sz="2000" dirty="0"/>
              <a:t>Meer maatwerk: meer college</a:t>
            </a:r>
          </a:p>
          <a:p>
            <a:pPr marL="214313" indent="-214313">
              <a:buFont typeface="Arial" panose="020B0604020202020204" pitchFamily="34" charset="0"/>
              <a:buChar char="•"/>
            </a:pPr>
            <a:r>
              <a:rPr lang="nl-NL" sz="2000" dirty="0"/>
              <a:t>Afspraken vooraf rol raad-college</a:t>
            </a:r>
          </a:p>
          <a:p>
            <a:pPr marL="214313" indent="-214313">
              <a:buFont typeface="Arial" panose="020B0604020202020204" pitchFamily="34" charset="0"/>
              <a:buChar char="•"/>
            </a:pPr>
            <a:r>
              <a:rPr lang="nl-NL" sz="2000" dirty="0"/>
              <a:t>Minder greep op halen maatschappelijke doelen en behoud kernkwaliteiten</a:t>
            </a:r>
          </a:p>
          <a:p>
            <a:pPr marL="214313" indent="-214313">
              <a:buFont typeface="Arial" panose="020B0604020202020204" pitchFamily="34" charset="0"/>
              <a:buChar char="•"/>
            </a:pPr>
            <a:r>
              <a:rPr lang="nl-NL" sz="2000" dirty="0"/>
              <a:t>Deregulering</a:t>
            </a:r>
          </a:p>
          <a:p>
            <a:pPr marL="214313" indent="-214313">
              <a:buFont typeface="Arial" panose="020B0604020202020204" pitchFamily="34" charset="0"/>
              <a:buChar char="•"/>
            </a:pPr>
            <a:r>
              <a:rPr lang="nl-NL" sz="2000" dirty="0"/>
              <a:t>Meer kans organische gebiedsontwikkeling</a:t>
            </a:r>
          </a:p>
          <a:p>
            <a:pPr marL="214313" indent="-214313">
              <a:buFont typeface="Arial" panose="020B0604020202020204" pitchFamily="34" charset="0"/>
              <a:buChar char="•"/>
            </a:pPr>
            <a:endParaRPr lang="nl-NL" dirty="0"/>
          </a:p>
        </p:txBody>
      </p:sp>
      <p:sp>
        <p:nvSpPr>
          <p:cNvPr id="27" name="Tekstvak 26">
            <a:extLst>
              <a:ext uri="{FF2B5EF4-FFF2-40B4-BE49-F238E27FC236}">
                <a16:creationId xmlns:a16="http://schemas.microsoft.com/office/drawing/2014/main" id="{716D0146-78B9-2344-96E3-F51313041E1C}"/>
              </a:ext>
            </a:extLst>
          </p:cNvPr>
          <p:cNvSpPr txBox="1"/>
          <p:nvPr/>
        </p:nvSpPr>
        <p:spPr>
          <a:xfrm>
            <a:off x="6262172" y="3181807"/>
            <a:ext cx="5542833" cy="2308324"/>
          </a:xfrm>
          <a:prstGeom prst="rect">
            <a:avLst/>
          </a:prstGeom>
          <a:noFill/>
        </p:spPr>
        <p:txBody>
          <a:bodyPr wrap="square" rtlCol="0">
            <a:spAutoFit/>
          </a:bodyPr>
          <a:lstStyle/>
          <a:p>
            <a:pPr marL="214313" indent="-214313">
              <a:buFont typeface="Arial" panose="020B0604020202020204" pitchFamily="34" charset="0"/>
              <a:buChar char="•"/>
            </a:pPr>
            <a:r>
              <a:rPr lang="nl-NL" sz="2000" dirty="0"/>
              <a:t>Duidelijk, gedetailleerd kader raad</a:t>
            </a:r>
          </a:p>
          <a:p>
            <a:pPr marL="214313" indent="-214313">
              <a:buFont typeface="Arial" panose="020B0604020202020204" pitchFamily="34" charset="0"/>
              <a:buChar char="•"/>
            </a:pPr>
            <a:r>
              <a:rPr lang="nl-NL" sz="2000" dirty="0"/>
              <a:t>Meer afwijkprocedures</a:t>
            </a:r>
          </a:p>
          <a:p>
            <a:pPr marL="214313" indent="-214313">
              <a:buFont typeface="Arial" panose="020B0604020202020204" pitchFamily="34" charset="0"/>
              <a:buChar char="•"/>
            </a:pPr>
            <a:r>
              <a:rPr lang="nl-NL" sz="2000" dirty="0"/>
              <a:t>Niet de geest van de wet</a:t>
            </a:r>
          </a:p>
          <a:p>
            <a:pPr marL="214313" indent="-214313">
              <a:buFont typeface="Arial" panose="020B0604020202020204" pitchFamily="34" charset="0"/>
              <a:buChar char="•"/>
            </a:pPr>
            <a:r>
              <a:rPr lang="nl-NL" sz="2000" dirty="0"/>
              <a:t>Minder PPS constructies</a:t>
            </a:r>
          </a:p>
          <a:p>
            <a:pPr marL="214313" indent="-214313">
              <a:buFont typeface="Arial" panose="020B0604020202020204" pitchFamily="34" charset="0"/>
              <a:buChar char="•"/>
            </a:pPr>
            <a:r>
              <a:rPr lang="nl-NL" sz="2000" dirty="0"/>
              <a:t>Meer grip op gewenste doelen</a:t>
            </a:r>
          </a:p>
          <a:p>
            <a:pPr marL="214313" indent="-214313">
              <a:buFont typeface="Arial" panose="020B0604020202020204" pitchFamily="34" charset="0"/>
              <a:buChar char="•"/>
            </a:pPr>
            <a:r>
              <a:rPr lang="nl-NL" sz="2000" dirty="0"/>
              <a:t>Zicht op rechtsgelijkheid tussen gebieden</a:t>
            </a:r>
          </a:p>
          <a:p>
            <a:pPr marL="214313" indent="-214313">
              <a:buFont typeface="Arial" panose="020B0604020202020204" pitchFamily="34" charset="0"/>
              <a:buChar char="•"/>
            </a:pPr>
            <a:endParaRPr lang="nl-NL" dirty="0"/>
          </a:p>
        </p:txBody>
      </p:sp>
      <p:sp>
        <p:nvSpPr>
          <p:cNvPr id="30" name="Titel 1">
            <a:extLst>
              <a:ext uri="{FF2B5EF4-FFF2-40B4-BE49-F238E27FC236}">
                <a16:creationId xmlns:a16="http://schemas.microsoft.com/office/drawing/2014/main" id="{058D064D-44AA-E34F-BD4D-53CF97C48B4B}"/>
              </a:ext>
            </a:extLst>
          </p:cNvPr>
          <p:cNvSpPr>
            <a:spLocks noGrp="1"/>
          </p:cNvSpPr>
          <p:nvPr>
            <p:ph type="title"/>
          </p:nvPr>
        </p:nvSpPr>
        <p:spPr>
          <a:xfrm>
            <a:off x="1767297" y="929521"/>
            <a:ext cx="8615363" cy="891540"/>
          </a:xfrm>
        </p:spPr>
        <p:txBody>
          <a:bodyPr/>
          <a:lstStyle/>
          <a:p>
            <a:r>
              <a:rPr lang="nl-NL" dirty="0"/>
              <a:t>Keuze 1: Faciliteren of sturen</a:t>
            </a:r>
          </a:p>
        </p:txBody>
      </p:sp>
    </p:spTree>
    <p:extLst>
      <p:ext uri="{BB962C8B-B14F-4D97-AF65-F5344CB8AC3E}">
        <p14:creationId xmlns:p14="http://schemas.microsoft.com/office/powerpoint/2010/main" val="4275683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1">
            <a:extLst>
              <a:ext uri="{FF2B5EF4-FFF2-40B4-BE49-F238E27FC236}">
                <a16:creationId xmlns:a16="http://schemas.microsoft.com/office/drawing/2014/main" id="{18EC7426-4355-AE46-A9A7-63EAF0A5A79A}"/>
              </a:ext>
            </a:extLst>
          </p:cNvPr>
          <p:cNvSpPr txBox="1">
            <a:spLocks/>
          </p:cNvSpPr>
          <p:nvPr/>
        </p:nvSpPr>
        <p:spPr>
          <a:xfrm>
            <a:off x="1791892" y="1230710"/>
            <a:ext cx="8615363" cy="89154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b="1" dirty="0">
                <a:solidFill>
                  <a:srgbClr val="00B0F0"/>
                </a:solidFill>
              </a:rPr>
              <a:t>Keuze 2: Participatie bij een initiatief</a:t>
            </a:r>
          </a:p>
        </p:txBody>
      </p:sp>
      <p:graphicFrame>
        <p:nvGraphicFramePr>
          <p:cNvPr id="14" name="Tijdelijke aanduiding voor inhoud 3">
            <a:extLst>
              <a:ext uri="{FF2B5EF4-FFF2-40B4-BE49-F238E27FC236}">
                <a16:creationId xmlns:a16="http://schemas.microsoft.com/office/drawing/2014/main" id="{95DA4479-64AC-F644-BAFA-643EB339A979}"/>
              </a:ext>
            </a:extLst>
          </p:cNvPr>
          <p:cNvGraphicFramePr>
            <a:graphicFrameLocks noGrp="1"/>
          </p:cNvGraphicFramePr>
          <p:nvPr>
            <p:ph idx="1"/>
          </p:nvPr>
        </p:nvGraphicFramePr>
        <p:xfrm>
          <a:off x="513708" y="2090216"/>
          <a:ext cx="10736494" cy="480060"/>
        </p:xfrm>
        <a:graphic>
          <a:graphicData uri="http://schemas.openxmlformats.org/drawingml/2006/table">
            <a:tbl>
              <a:tblPr firstRow="1" bandRow="1">
                <a:tableStyleId>{ED083AE6-46FA-4A59-8FB0-9F97EB10719F}</a:tableStyleId>
              </a:tblPr>
              <a:tblGrid>
                <a:gridCol w="5338704">
                  <a:extLst>
                    <a:ext uri="{9D8B030D-6E8A-4147-A177-3AD203B41FA5}">
                      <a16:colId xmlns:a16="http://schemas.microsoft.com/office/drawing/2014/main" val="1752611004"/>
                    </a:ext>
                  </a:extLst>
                </a:gridCol>
                <a:gridCol w="5397790">
                  <a:extLst>
                    <a:ext uri="{9D8B030D-6E8A-4147-A177-3AD203B41FA5}">
                      <a16:colId xmlns:a16="http://schemas.microsoft.com/office/drawing/2014/main" val="3965564695"/>
                    </a:ext>
                  </a:extLst>
                </a:gridCol>
              </a:tblGrid>
              <a:tr h="480060">
                <a:tc>
                  <a:txBody>
                    <a:bodyPr/>
                    <a:lstStyle/>
                    <a:p>
                      <a:r>
                        <a:rPr lang="nl-NL" sz="1200" dirty="0"/>
                        <a:t>LINKERZIJDE</a:t>
                      </a:r>
                    </a:p>
                    <a:p>
                      <a:r>
                        <a:rPr lang="nl-NL" sz="1500" dirty="0"/>
                        <a:t>Kwaliteitscriteria participatie</a:t>
                      </a:r>
                    </a:p>
                  </a:txBody>
                  <a:tcPr marL="68580" marR="68580" marT="34290" marB="34290"/>
                </a:tc>
                <a:tc>
                  <a:txBody>
                    <a:bodyPr/>
                    <a:lstStyle/>
                    <a:p>
                      <a:pPr algn="r"/>
                      <a:r>
                        <a:rPr lang="nl-NL" sz="1200" dirty="0"/>
                        <a:t>RECHTERZIJDE</a:t>
                      </a:r>
                    </a:p>
                    <a:p>
                      <a:pPr algn="r"/>
                      <a:r>
                        <a:rPr lang="nl-NL" sz="1500" dirty="0"/>
                        <a:t>(regel) Vrije participatie</a:t>
                      </a:r>
                    </a:p>
                  </a:txBody>
                  <a:tcPr marL="68580" marR="68580" marT="34290" marB="34290"/>
                </a:tc>
                <a:extLst>
                  <a:ext uri="{0D108BD9-81ED-4DB2-BD59-A6C34878D82A}">
                    <a16:rowId xmlns:a16="http://schemas.microsoft.com/office/drawing/2014/main" val="3324155752"/>
                  </a:ext>
                </a:extLst>
              </a:tr>
            </a:tbl>
          </a:graphicData>
        </a:graphic>
      </p:graphicFrame>
      <p:sp>
        <p:nvSpPr>
          <p:cNvPr id="15" name="Tekstvak 14">
            <a:extLst>
              <a:ext uri="{FF2B5EF4-FFF2-40B4-BE49-F238E27FC236}">
                <a16:creationId xmlns:a16="http://schemas.microsoft.com/office/drawing/2014/main" id="{F5FFF886-C1D7-41E0-A5C1-EE0C45939A3E}"/>
              </a:ext>
            </a:extLst>
          </p:cNvPr>
          <p:cNvSpPr txBox="1"/>
          <p:nvPr/>
        </p:nvSpPr>
        <p:spPr>
          <a:xfrm>
            <a:off x="513708" y="3287451"/>
            <a:ext cx="5793134" cy="2000548"/>
          </a:xfrm>
          <a:prstGeom prst="rect">
            <a:avLst/>
          </a:prstGeom>
          <a:noFill/>
        </p:spPr>
        <p:txBody>
          <a:bodyPr wrap="square" rtlCol="0">
            <a:spAutoFit/>
          </a:bodyPr>
          <a:lstStyle/>
          <a:p>
            <a:pPr marL="214313" indent="-214313">
              <a:buFont typeface="Arial" panose="020B0604020202020204" pitchFamily="34" charset="0"/>
              <a:buChar char="•"/>
            </a:pPr>
            <a:r>
              <a:rPr lang="nl-NL" sz="2000" dirty="0"/>
              <a:t>Helder en duidelijk naar burger en bedrijf</a:t>
            </a:r>
          </a:p>
          <a:p>
            <a:pPr marL="214313" indent="-214313">
              <a:buFont typeface="Arial" panose="020B0604020202020204" pitchFamily="34" charset="0"/>
              <a:buChar char="•"/>
            </a:pPr>
            <a:r>
              <a:rPr lang="nl-NL" sz="2000" dirty="0"/>
              <a:t>Opname in omgevingsplan: dus raad</a:t>
            </a:r>
          </a:p>
          <a:p>
            <a:pPr marL="214313" indent="-214313">
              <a:buFont typeface="Arial" panose="020B0604020202020204" pitchFamily="34" charset="0"/>
              <a:buChar char="•"/>
            </a:pPr>
            <a:r>
              <a:rPr lang="nl-NL" sz="2000" dirty="0"/>
              <a:t>Toetsingskader voor omgevingsvergunning</a:t>
            </a:r>
          </a:p>
          <a:p>
            <a:pPr marL="214313" indent="-214313">
              <a:buFont typeface="Arial" panose="020B0604020202020204" pitchFamily="34" charset="0"/>
              <a:buChar char="•"/>
            </a:pPr>
            <a:r>
              <a:rPr lang="nl-NL" sz="2000" dirty="0"/>
              <a:t>Afspraken vooraf rol raad-college</a:t>
            </a:r>
          </a:p>
          <a:p>
            <a:pPr marL="214313" indent="-214313">
              <a:buFont typeface="Arial" panose="020B0604020202020204" pitchFamily="34" charset="0"/>
              <a:buChar char="•"/>
            </a:pPr>
            <a:r>
              <a:rPr lang="nl-NL" sz="2000" dirty="0"/>
              <a:t>Minder gevoel van willekeur</a:t>
            </a:r>
          </a:p>
          <a:p>
            <a:pPr marL="214313" indent="-214313">
              <a:buFont typeface="Arial" panose="020B0604020202020204" pitchFamily="34" charset="0"/>
              <a:buChar char="•"/>
            </a:pPr>
            <a:endParaRPr lang="nl-NL" dirty="0"/>
          </a:p>
        </p:txBody>
      </p:sp>
      <p:sp>
        <p:nvSpPr>
          <p:cNvPr id="16" name="Tekstvak 15">
            <a:extLst>
              <a:ext uri="{FF2B5EF4-FFF2-40B4-BE49-F238E27FC236}">
                <a16:creationId xmlns:a16="http://schemas.microsoft.com/office/drawing/2014/main" id="{AFEE135D-07B9-4C76-BF70-F2B802BFC432}"/>
              </a:ext>
            </a:extLst>
          </p:cNvPr>
          <p:cNvSpPr txBox="1"/>
          <p:nvPr/>
        </p:nvSpPr>
        <p:spPr>
          <a:xfrm>
            <a:off x="6262171" y="3282066"/>
            <a:ext cx="6046267" cy="2246769"/>
          </a:xfrm>
          <a:prstGeom prst="rect">
            <a:avLst/>
          </a:prstGeom>
          <a:noFill/>
        </p:spPr>
        <p:txBody>
          <a:bodyPr wrap="square" rtlCol="0">
            <a:spAutoFit/>
          </a:bodyPr>
          <a:lstStyle/>
          <a:p>
            <a:pPr marL="214313" indent="-214313">
              <a:buFont typeface="Arial" panose="020B0604020202020204" pitchFamily="34" charset="0"/>
              <a:buChar char="•"/>
            </a:pPr>
            <a:r>
              <a:rPr lang="nl-NL" sz="2000" dirty="0"/>
              <a:t>Deregulering</a:t>
            </a:r>
          </a:p>
          <a:p>
            <a:pPr marL="214313" indent="-214313">
              <a:buFont typeface="Arial" panose="020B0604020202020204" pitchFamily="34" charset="0"/>
              <a:buChar char="•"/>
            </a:pPr>
            <a:r>
              <a:rPr lang="nl-NL" sz="2000" dirty="0"/>
              <a:t>Vertrouwen in de initiatiefnemer</a:t>
            </a:r>
          </a:p>
          <a:p>
            <a:pPr marL="214313" indent="-214313">
              <a:buFont typeface="Arial" panose="020B0604020202020204" pitchFamily="34" charset="0"/>
              <a:buChar char="•"/>
            </a:pPr>
            <a:r>
              <a:rPr lang="nl-NL" sz="2000" dirty="0"/>
              <a:t>Beslissing ligt bij het college</a:t>
            </a:r>
          </a:p>
          <a:p>
            <a:pPr marL="214313" indent="-214313">
              <a:buFont typeface="Arial" panose="020B0604020202020204" pitchFamily="34" charset="0"/>
              <a:buChar char="•"/>
            </a:pPr>
            <a:r>
              <a:rPr lang="nl-NL" sz="2000" dirty="0"/>
              <a:t>Co-creatie mogelijkheden groter</a:t>
            </a:r>
          </a:p>
          <a:p>
            <a:pPr marL="214313" indent="-214313">
              <a:buFont typeface="Arial" panose="020B0604020202020204" pitchFamily="34" charset="0"/>
              <a:buChar char="•"/>
            </a:pPr>
            <a:r>
              <a:rPr lang="nl-NL" sz="2000" dirty="0"/>
              <a:t>Meer kans op jurisprudentie</a:t>
            </a:r>
          </a:p>
          <a:p>
            <a:pPr marL="214313" indent="-214313">
              <a:buFont typeface="Arial" panose="020B0604020202020204" pitchFamily="34" charset="0"/>
              <a:buChar char="•"/>
            </a:pPr>
            <a:r>
              <a:rPr lang="nl-NL" sz="2000" dirty="0"/>
              <a:t>Plantoetser aan zet (indieningsvereiste)</a:t>
            </a:r>
          </a:p>
          <a:p>
            <a:pPr marL="214313" indent="-214313">
              <a:buFont typeface="Arial" panose="020B0604020202020204" pitchFamily="34" charset="0"/>
              <a:buChar char="•"/>
            </a:pPr>
            <a:r>
              <a:rPr lang="nl-NL" sz="2000" dirty="0"/>
              <a:t>Vooroverleg nog belangrijker</a:t>
            </a:r>
          </a:p>
        </p:txBody>
      </p:sp>
    </p:spTree>
    <p:extLst>
      <p:ext uri="{BB962C8B-B14F-4D97-AF65-F5344CB8AC3E}">
        <p14:creationId xmlns:p14="http://schemas.microsoft.com/office/powerpoint/2010/main" val="1224317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F57B8-E687-49E2-B46A-83BF4BAFCB65}"/>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F9F035A2-0F10-4B94-85C5-399652CFB3AC}"/>
              </a:ext>
            </a:extLst>
          </p:cNvPr>
          <p:cNvSpPr>
            <a:spLocks noGrp="1"/>
          </p:cNvSpPr>
          <p:nvPr>
            <p:ph type="body" sz="quarter" idx="12"/>
          </p:nvPr>
        </p:nvSpPr>
        <p:spPr/>
        <p:txBody>
          <a:bodyPr/>
          <a:lstStyle/>
          <a:p>
            <a:endParaRPr lang="nl-NL"/>
          </a:p>
        </p:txBody>
      </p:sp>
      <p:pic>
        <p:nvPicPr>
          <p:cNvPr id="4" name="Afbeelding 3">
            <a:extLst>
              <a:ext uri="{FF2B5EF4-FFF2-40B4-BE49-F238E27FC236}">
                <a16:creationId xmlns:a16="http://schemas.microsoft.com/office/drawing/2014/main" id="{003E2BF5-88E9-452A-B431-15883C657C3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9504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Minimaal gereed 2021</a:t>
            </a:r>
            <a:br>
              <a:rPr lang="nl-NL" dirty="0"/>
            </a:br>
            <a:endParaRPr lang="nl-NL" dirty="0"/>
          </a:p>
        </p:txBody>
      </p:sp>
      <p:sp>
        <p:nvSpPr>
          <p:cNvPr id="3" name="Tijdelijke aanduiding voor datum 2"/>
          <p:cNvSpPr>
            <a:spLocks noGrp="1"/>
          </p:cNvSpPr>
          <p:nvPr>
            <p:ph type="dt" sz="half" idx="10"/>
          </p:nvPr>
        </p:nvSpPr>
        <p:spPr/>
        <p:txBody>
          <a:bodyPr/>
          <a:lstStyle/>
          <a:p>
            <a:endParaRPr lang="nl-NL" dirty="0"/>
          </a:p>
        </p:txBody>
      </p:sp>
      <p:sp>
        <p:nvSpPr>
          <p:cNvPr id="5" name="Tijdelijke aanduiding voor tekst 4"/>
          <p:cNvSpPr>
            <a:spLocks noGrp="1"/>
          </p:cNvSpPr>
          <p:nvPr>
            <p:ph type="body" sz="quarter" idx="12"/>
          </p:nvPr>
        </p:nvSpPr>
        <p:spPr>
          <a:xfrm>
            <a:off x="2333626" y="2216211"/>
            <a:ext cx="6721818" cy="3949093"/>
          </a:xfrm>
        </p:spPr>
        <p:txBody>
          <a:bodyPr>
            <a:normAutofit fontScale="92500" lnSpcReduction="20000"/>
          </a:bodyPr>
          <a:lstStyle/>
          <a:p>
            <a:pPr>
              <a:lnSpc>
                <a:spcPct val="100000"/>
              </a:lnSpc>
            </a:pPr>
            <a:r>
              <a:rPr lang="nl-NL" sz="2400" dirty="0">
                <a:solidFill>
                  <a:srgbClr val="003768"/>
                </a:solidFill>
                <a:latin typeface="+mj-lt"/>
                <a:ea typeface="Verdana" panose="020B0604030504040204" pitchFamily="34" charset="0"/>
                <a:cs typeface="Verdana" panose="020B0604030504040204" pitchFamily="34" charset="0"/>
              </a:rPr>
              <a:t>Omgevingsvergunning afgeven binnen 8 weken op grond van integrale afweging, al dan niet in afstemming met bestuurlijke partners</a:t>
            </a:r>
          </a:p>
          <a:p>
            <a:pPr>
              <a:lnSpc>
                <a:spcPct val="100000"/>
              </a:lnSpc>
            </a:pPr>
            <a:endParaRPr lang="nl-NL" sz="2400" dirty="0">
              <a:solidFill>
                <a:srgbClr val="003768"/>
              </a:solidFill>
              <a:latin typeface="+mj-lt"/>
              <a:ea typeface="Verdana" panose="020B0604030504040204" pitchFamily="34" charset="0"/>
              <a:cs typeface="Verdana" panose="020B0604030504040204" pitchFamily="34" charset="0"/>
            </a:endParaRPr>
          </a:p>
          <a:p>
            <a:pPr>
              <a:lnSpc>
                <a:spcPct val="100000"/>
              </a:lnSpc>
            </a:pPr>
            <a:r>
              <a:rPr lang="nl-NL" sz="2400" dirty="0">
                <a:solidFill>
                  <a:srgbClr val="003768"/>
                </a:solidFill>
                <a:latin typeface="+mj-lt"/>
                <a:ea typeface="Verdana" panose="020B0604030504040204" pitchFamily="34" charset="0"/>
                <a:cs typeface="Verdana" panose="020B0604030504040204" pitchFamily="34" charset="0"/>
              </a:rPr>
              <a:t>Gelijkblijvend dienstverleningsniveau bieden door via eenvoudige vragen tot melding of vergunningaanvraag te kunnen komen</a:t>
            </a:r>
          </a:p>
          <a:p>
            <a:pPr>
              <a:lnSpc>
                <a:spcPct val="100000"/>
              </a:lnSpc>
            </a:pPr>
            <a:endParaRPr lang="nl-NL" sz="2400" dirty="0">
              <a:solidFill>
                <a:srgbClr val="003768"/>
              </a:solidFill>
              <a:latin typeface="+mj-lt"/>
              <a:ea typeface="Verdana" panose="020B0604030504040204" pitchFamily="34" charset="0"/>
              <a:cs typeface="Verdana" panose="020B0604030504040204" pitchFamily="34" charset="0"/>
            </a:endParaRPr>
          </a:p>
          <a:p>
            <a:pPr>
              <a:lnSpc>
                <a:spcPct val="100000"/>
              </a:lnSpc>
            </a:pPr>
            <a:r>
              <a:rPr lang="nl-NL" sz="2400" dirty="0">
                <a:solidFill>
                  <a:srgbClr val="003768"/>
                </a:solidFill>
                <a:latin typeface="+mj-lt"/>
                <a:ea typeface="Verdana" panose="020B0604030504040204" pitchFamily="34" charset="0"/>
                <a:cs typeface="Verdana" panose="020B0604030504040204" pitchFamily="34" charset="0"/>
              </a:rPr>
              <a:t>Aangesloten zijn op het DSO-LV</a:t>
            </a:r>
          </a:p>
          <a:p>
            <a:pPr>
              <a:lnSpc>
                <a:spcPct val="100000"/>
              </a:lnSpc>
            </a:pPr>
            <a:endParaRPr lang="nl-NL" sz="2400" dirty="0">
              <a:solidFill>
                <a:srgbClr val="003768"/>
              </a:solidFill>
              <a:latin typeface="+mj-lt"/>
              <a:ea typeface="Verdana" panose="020B0604030504040204" pitchFamily="34" charset="0"/>
              <a:cs typeface="Verdana" panose="020B0604030504040204" pitchFamily="34" charset="0"/>
            </a:endParaRPr>
          </a:p>
          <a:p>
            <a:pPr>
              <a:lnSpc>
                <a:spcPct val="100000"/>
              </a:lnSpc>
            </a:pPr>
            <a:r>
              <a:rPr lang="nl-NL" sz="2400" dirty="0">
                <a:solidFill>
                  <a:srgbClr val="003768"/>
                </a:solidFill>
                <a:latin typeface="+mj-lt"/>
                <a:ea typeface="Verdana" panose="020B0604030504040204" pitchFamily="34" charset="0"/>
                <a:cs typeface="Verdana" panose="020B0604030504040204" pitchFamily="34" charset="0"/>
              </a:rPr>
              <a:t>Basis gecreëerd voor verdere stappen naar ambitieniveau</a:t>
            </a:r>
          </a:p>
        </p:txBody>
      </p:sp>
      <p:pic>
        <p:nvPicPr>
          <p:cNvPr id="8" name="Afbeelding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55444" y="4651187"/>
            <a:ext cx="1252189" cy="1085923"/>
          </a:xfrm>
          <a:prstGeom prst="rect">
            <a:avLst/>
          </a:prstGeom>
        </p:spPr>
      </p:pic>
    </p:spTree>
    <p:extLst>
      <p:ext uri="{BB962C8B-B14F-4D97-AF65-F5344CB8AC3E}">
        <p14:creationId xmlns:p14="http://schemas.microsoft.com/office/powerpoint/2010/main" val="397620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FE0BF-D95B-45B0-A9F4-13C365A09139}"/>
              </a:ext>
            </a:extLst>
          </p:cNvPr>
          <p:cNvSpPr>
            <a:spLocks noGrp="1"/>
          </p:cNvSpPr>
          <p:nvPr>
            <p:ph type="title"/>
          </p:nvPr>
        </p:nvSpPr>
        <p:spPr/>
        <p:txBody>
          <a:bodyPr/>
          <a:lstStyle/>
          <a:p>
            <a:endParaRPr lang="de-DE" dirty="0"/>
          </a:p>
        </p:txBody>
      </p:sp>
      <p:pic>
        <p:nvPicPr>
          <p:cNvPr id="7" name="Tijdelijke aanduiding voor inhoud 6">
            <a:extLst>
              <a:ext uri="{FF2B5EF4-FFF2-40B4-BE49-F238E27FC236}">
                <a16:creationId xmlns:a16="http://schemas.microsoft.com/office/drawing/2014/main" id="{5C8133DD-351B-4BAD-B32C-CE1DE6B4AB7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064101" y="3469291"/>
            <a:ext cx="3127899" cy="3429001"/>
          </a:xfrm>
          <a:prstGeom prst="rect">
            <a:avLst/>
          </a:prstGeom>
        </p:spPr>
      </p:pic>
      <p:pic>
        <p:nvPicPr>
          <p:cNvPr id="4" name="Afbeelding 3">
            <a:extLst>
              <a:ext uri="{FF2B5EF4-FFF2-40B4-BE49-F238E27FC236}">
                <a16:creationId xmlns:a16="http://schemas.microsoft.com/office/drawing/2014/main" id="{254AD48C-97D5-4071-8172-CA7999CBDE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6900" y="0"/>
            <a:ext cx="6515100" cy="3469291"/>
          </a:xfrm>
          <a:prstGeom prst="rect">
            <a:avLst/>
          </a:prstGeom>
        </p:spPr>
      </p:pic>
      <p:pic>
        <p:nvPicPr>
          <p:cNvPr id="5" name="Afbeelding 4">
            <a:extLst>
              <a:ext uri="{FF2B5EF4-FFF2-40B4-BE49-F238E27FC236}">
                <a16:creationId xmlns:a16="http://schemas.microsoft.com/office/drawing/2014/main" id="{C1984493-F840-4208-91AB-2A573093C3C9}"/>
              </a:ext>
            </a:extLst>
          </p:cNvPr>
          <p:cNvPicPr>
            <a:picLocks noChangeAspect="1"/>
          </p:cNvPicPr>
          <p:nvPr/>
        </p:nvPicPr>
        <p:blipFill>
          <a:blip r:embed="rId4"/>
          <a:stretch>
            <a:fillRect/>
          </a:stretch>
        </p:blipFill>
        <p:spPr>
          <a:xfrm>
            <a:off x="0" y="3429000"/>
            <a:ext cx="3622090" cy="3841811"/>
          </a:xfrm>
          <a:prstGeom prst="rect">
            <a:avLst/>
          </a:prstGeom>
        </p:spPr>
      </p:pic>
      <p:pic>
        <p:nvPicPr>
          <p:cNvPr id="8" name="Afbeelding 7">
            <a:extLst>
              <a:ext uri="{FF2B5EF4-FFF2-40B4-BE49-F238E27FC236}">
                <a16:creationId xmlns:a16="http://schemas.microsoft.com/office/drawing/2014/main" id="{2555E658-F763-493E-A02A-FEB4CD91A0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5676900" cy="3428999"/>
          </a:xfrm>
          <a:prstGeom prst="rect">
            <a:avLst/>
          </a:prstGeom>
        </p:spPr>
      </p:pic>
      <p:pic>
        <p:nvPicPr>
          <p:cNvPr id="3" name="Afbeelding 2">
            <a:extLst>
              <a:ext uri="{FF2B5EF4-FFF2-40B4-BE49-F238E27FC236}">
                <a16:creationId xmlns:a16="http://schemas.microsoft.com/office/drawing/2014/main" id="{43BCFFEE-962B-4665-982F-8AEE0FCB1B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22089" y="3428998"/>
            <a:ext cx="5442012" cy="3429001"/>
          </a:xfrm>
          <a:prstGeom prst="rect">
            <a:avLst/>
          </a:prstGeom>
        </p:spPr>
      </p:pic>
    </p:spTree>
    <p:extLst>
      <p:ext uri="{BB962C8B-B14F-4D97-AF65-F5344CB8AC3E}">
        <p14:creationId xmlns:p14="http://schemas.microsoft.com/office/powerpoint/2010/main" val="1263650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84F9A81-2343-418B-B498-621339ED0C08}"/>
              </a:ext>
            </a:extLst>
          </p:cNvPr>
          <p:cNvSpPr txBox="1"/>
          <p:nvPr/>
        </p:nvSpPr>
        <p:spPr>
          <a:xfrm>
            <a:off x="2311685" y="2162175"/>
            <a:ext cx="7065677" cy="584775"/>
          </a:xfrm>
          <a:prstGeom prst="rect">
            <a:avLst/>
          </a:prstGeom>
          <a:noFill/>
        </p:spPr>
        <p:txBody>
          <a:bodyPr wrap="square" rtlCol="0">
            <a:spAutoFit/>
          </a:bodyPr>
          <a:lstStyle/>
          <a:p>
            <a:r>
              <a:rPr lang="nl-NL" sz="3200" b="1" dirty="0">
                <a:solidFill>
                  <a:srgbClr val="00A9F3"/>
                </a:solidFill>
                <a:latin typeface="Arial"/>
              </a:rPr>
              <a:t>Geloof ook weer niet alles…</a:t>
            </a:r>
            <a:endParaRPr lang="nl-NL" sz="3200" dirty="0"/>
          </a:p>
        </p:txBody>
      </p:sp>
    </p:spTree>
    <p:extLst>
      <p:ext uri="{BB962C8B-B14F-4D97-AF65-F5344CB8AC3E}">
        <p14:creationId xmlns:p14="http://schemas.microsoft.com/office/powerpoint/2010/main" val="3401436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111CAB2-76FE-4CB0-B7CC-1CE12E812FC7}"/>
              </a:ext>
            </a:extLst>
          </p:cNvPr>
          <p:cNvPicPr>
            <a:picLocks noChangeAspect="1"/>
          </p:cNvPicPr>
          <p:nvPr/>
        </p:nvPicPr>
        <p:blipFill>
          <a:blip r:embed="rId2"/>
          <a:stretch>
            <a:fillRect/>
          </a:stretch>
        </p:blipFill>
        <p:spPr>
          <a:xfrm>
            <a:off x="778078" y="2636439"/>
            <a:ext cx="4132970" cy="3095738"/>
          </a:xfrm>
          <a:prstGeom prst="rect">
            <a:avLst/>
          </a:prstGeom>
        </p:spPr>
      </p:pic>
      <p:pic>
        <p:nvPicPr>
          <p:cNvPr id="3" name="Afbeelding 2">
            <a:extLst>
              <a:ext uri="{FF2B5EF4-FFF2-40B4-BE49-F238E27FC236}">
                <a16:creationId xmlns:a16="http://schemas.microsoft.com/office/drawing/2014/main" id="{F7DE3E00-2957-48C1-951A-55E2772641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174" r="8786"/>
          <a:stretch/>
        </p:blipFill>
        <p:spPr>
          <a:xfrm>
            <a:off x="5146687" y="2636439"/>
            <a:ext cx="6657653" cy="3095738"/>
          </a:xfrm>
          <a:prstGeom prst="rect">
            <a:avLst/>
          </a:prstGeom>
        </p:spPr>
      </p:pic>
      <p:sp>
        <p:nvSpPr>
          <p:cNvPr id="4" name="Tekstvak 3">
            <a:extLst>
              <a:ext uri="{FF2B5EF4-FFF2-40B4-BE49-F238E27FC236}">
                <a16:creationId xmlns:a16="http://schemas.microsoft.com/office/drawing/2014/main" id="{3E73D42D-C63A-4197-9A47-CC3956AD983A}"/>
              </a:ext>
            </a:extLst>
          </p:cNvPr>
          <p:cNvSpPr txBox="1"/>
          <p:nvPr/>
        </p:nvSpPr>
        <p:spPr>
          <a:xfrm>
            <a:off x="778078" y="1017142"/>
            <a:ext cx="6380252" cy="584775"/>
          </a:xfrm>
          <a:prstGeom prst="rect">
            <a:avLst/>
          </a:prstGeom>
          <a:noFill/>
        </p:spPr>
        <p:txBody>
          <a:bodyPr wrap="square" rtlCol="0">
            <a:spAutoFit/>
          </a:bodyPr>
          <a:lstStyle/>
          <a:p>
            <a:r>
              <a:rPr lang="nl-NL" sz="3200" b="1" dirty="0">
                <a:solidFill>
                  <a:schemeClr val="bg2"/>
                </a:solidFill>
                <a:latin typeface="Arial" panose="020B0604020202020204" pitchFamily="34" charset="0"/>
                <a:cs typeface="Arial" panose="020B0604020202020204" pitchFamily="34" charset="0"/>
              </a:rPr>
              <a:t>Mythe #1 Alles wordt anders</a:t>
            </a:r>
          </a:p>
        </p:txBody>
      </p:sp>
    </p:spTree>
    <p:extLst>
      <p:ext uri="{BB962C8B-B14F-4D97-AF65-F5344CB8AC3E}">
        <p14:creationId xmlns:p14="http://schemas.microsoft.com/office/powerpoint/2010/main" val="2559319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5707DF4-F37F-4D96-ADD8-52F6239DFA53}"/>
              </a:ext>
            </a:extLst>
          </p:cNvPr>
          <p:cNvSpPr txBox="1"/>
          <p:nvPr/>
        </p:nvSpPr>
        <p:spPr>
          <a:xfrm>
            <a:off x="750013" y="878866"/>
            <a:ext cx="8702211" cy="338554"/>
          </a:xfrm>
          <a:prstGeom prst="rect">
            <a:avLst/>
          </a:prstGeom>
          <a:noFill/>
        </p:spPr>
        <p:txBody>
          <a:bodyPr wrap="square" rtlCol="0">
            <a:spAutoFit/>
          </a:bodyPr>
          <a:lstStyle/>
          <a:p>
            <a:r>
              <a:rPr lang="nl-NL" sz="1600" b="1" dirty="0">
                <a:solidFill>
                  <a:schemeClr val="bg2"/>
                </a:solidFill>
                <a:latin typeface="Arial" panose="020B0604020202020204" pitchFamily="34" charset="0"/>
                <a:cs typeface="Arial" panose="020B0604020202020204" pitchFamily="34" charset="0"/>
              </a:rPr>
              <a:t>Mythe #1 Iedereen happy door participatie</a:t>
            </a:r>
          </a:p>
        </p:txBody>
      </p:sp>
      <p:pic>
        <p:nvPicPr>
          <p:cNvPr id="4" name="Afbeelding 3">
            <a:extLst>
              <a:ext uri="{FF2B5EF4-FFF2-40B4-BE49-F238E27FC236}">
                <a16:creationId xmlns:a16="http://schemas.microsoft.com/office/drawing/2014/main" id="{2789F356-681F-4A09-BBEA-4539B44E02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1555" y="1217420"/>
            <a:ext cx="3950152" cy="2632091"/>
          </a:xfrm>
          <a:prstGeom prst="rect">
            <a:avLst/>
          </a:prstGeom>
        </p:spPr>
      </p:pic>
      <p:sp>
        <p:nvSpPr>
          <p:cNvPr id="5" name="Tekstvak 4">
            <a:extLst>
              <a:ext uri="{FF2B5EF4-FFF2-40B4-BE49-F238E27FC236}">
                <a16:creationId xmlns:a16="http://schemas.microsoft.com/office/drawing/2014/main" id="{8584727B-F2D3-47B4-9AF2-5A55A058FF67}"/>
              </a:ext>
            </a:extLst>
          </p:cNvPr>
          <p:cNvSpPr txBox="1"/>
          <p:nvPr/>
        </p:nvSpPr>
        <p:spPr>
          <a:xfrm>
            <a:off x="7290296" y="900843"/>
            <a:ext cx="3626254" cy="338554"/>
          </a:xfrm>
          <a:prstGeom prst="rect">
            <a:avLst/>
          </a:prstGeom>
          <a:noFill/>
        </p:spPr>
        <p:txBody>
          <a:bodyPr wrap="square" rtlCol="0">
            <a:spAutoFit/>
          </a:bodyPr>
          <a:lstStyle/>
          <a:p>
            <a:pPr algn="ctr"/>
            <a:r>
              <a:rPr lang="nl-NL" sz="1600" b="1" dirty="0">
                <a:solidFill>
                  <a:schemeClr val="bg2"/>
                </a:solidFill>
                <a:latin typeface="Arial" panose="020B0604020202020204" pitchFamily="34" charset="0"/>
                <a:cs typeface="Arial" panose="020B0604020202020204" pitchFamily="34" charset="0"/>
              </a:rPr>
              <a:t>Mythe #2 Dat doen we al</a:t>
            </a:r>
          </a:p>
        </p:txBody>
      </p:sp>
      <p:pic>
        <p:nvPicPr>
          <p:cNvPr id="2" name="Afbeelding 1">
            <a:extLst>
              <a:ext uri="{FF2B5EF4-FFF2-40B4-BE49-F238E27FC236}">
                <a16:creationId xmlns:a16="http://schemas.microsoft.com/office/drawing/2014/main" id="{93045372-C19F-4D6A-B83A-A49B404EEB11}"/>
              </a:ext>
            </a:extLst>
          </p:cNvPr>
          <p:cNvPicPr>
            <a:picLocks noChangeAspect="1"/>
          </p:cNvPicPr>
          <p:nvPr/>
        </p:nvPicPr>
        <p:blipFill>
          <a:blip r:embed="rId3"/>
          <a:stretch>
            <a:fillRect/>
          </a:stretch>
        </p:blipFill>
        <p:spPr>
          <a:xfrm>
            <a:off x="7290295" y="1239998"/>
            <a:ext cx="3626254" cy="2609513"/>
          </a:xfrm>
          <a:prstGeom prst="rect">
            <a:avLst/>
          </a:prstGeom>
        </p:spPr>
      </p:pic>
      <p:pic>
        <p:nvPicPr>
          <p:cNvPr id="6" name="Afbeelding 5">
            <a:extLst>
              <a:ext uri="{FF2B5EF4-FFF2-40B4-BE49-F238E27FC236}">
                <a16:creationId xmlns:a16="http://schemas.microsoft.com/office/drawing/2014/main" id="{EEA7D691-EEE9-4EB9-9AC2-6DFCD32CBFF7}"/>
              </a:ext>
            </a:extLst>
          </p:cNvPr>
          <p:cNvPicPr>
            <a:picLocks noChangeAspect="1"/>
          </p:cNvPicPr>
          <p:nvPr/>
        </p:nvPicPr>
        <p:blipFill>
          <a:blip r:embed="rId4"/>
          <a:stretch>
            <a:fillRect/>
          </a:stretch>
        </p:blipFill>
        <p:spPr>
          <a:xfrm>
            <a:off x="4991569" y="4408648"/>
            <a:ext cx="3626254" cy="2418708"/>
          </a:xfrm>
          <a:prstGeom prst="rect">
            <a:avLst/>
          </a:prstGeom>
        </p:spPr>
      </p:pic>
      <p:pic>
        <p:nvPicPr>
          <p:cNvPr id="7" name="Afbeelding 6">
            <a:extLst>
              <a:ext uri="{FF2B5EF4-FFF2-40B4-BE49-F238E27FC236}">
                <a16:creationId xmlns:a16="http://schemas.microsoft.com/office/drawing/2014/main" id="{D502E111-A822-4D31-B3D6-FE665FEC96BA}"/>
              </a:ext>
            </a:extLst>
          </p:cNvPr>
          <p:cNvPicPr>
            <a:picLocks noChangeAspect="1"/>
          </p:cNvPicPr>
          <p:nvPr/>
        </p:nvPicPr>
        <p:blipFill>
          <a:blip r:embed="rId5"/>
          <a:stretch>
            <a:fillRect/>
          </a:stretch>
        </p:blipFill>
        <p:spPr>
          <a:xfrm>
            <a:off x="5112655" y="4015588"/>
            <a:ext cx="5803895" cy="432854"/>
          </a:xfrm>
          <a:prstGeom prst="rect">
            <a:avLst/>
          </a:prstGeom>
        </p:spPr>
      </p:pic>
    </p:spTree>
    <p:extLst>
      <p:ext uri="{BB962C8B-B14F-4D97-AF65-F5344CB8AC3E}">
        <p14:creationId xmlns:p14="http://schemas.microsoft.com/office/powerpoint/2010/main" val="1651374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Discussie	</a:t>
            </a:r>
          </a:p>
        </p:txBody>
      </p:sp>
      <p:sp>
        <p:nvSpPr>
          <p:cNvPr id="3" name="Tijdelijke aanduiding voor inhoud 2"/>
          <p:cNvSpPr>
            <a:spLocks noGrp="1"/>
          </p:cNvSpPr>
          <p:nvPr>
            <p:ph idx="1"/>
          </p:nvPr>
        </p:nvSpPr>
        <p:spPr>
          <a:xfrm>
            <a:off x="1079500" y="2569659"/>
            <a:ext cx="10033000" cy="4500563"/>
          </a:xfrm>
        </p:spPr>
        <p:txBody>
          <a:bodyPr/>
          <a:lstStyle/>
          <a:p>
            <a:pPr algn="ctr"/>
            <a:r>
              <a:rPr lang="nl-NL" dirty="0"/>
              <a:t>Mijn Raad wordt actief betrokken bij de Omgevingswet en gaat over de eigen keuzes.</a:t>
            </a:r>
          </a:p>
        </p:txBody>
      </p:sp>
    </p:spTree>
    <p:extLst>
      <p:ext uri="{BB962C8B-B14F-4D97-AF65-F5344CB8AC3E}">
        <p14:creationId xmlns:p14="http://schemas.microsoft.com/office/powerpoint/2010/main" val="176412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Discussie	</a:t>
            </a:r>
          </a:p>
        </p:txBody>
      </p:sp>
      <p:sp>
        <p:nvSpPr>
          <p:cNvPr id="3" name="Tijdelijke aanduiding voor inhoud 2"/>
          <p:cNvSpPr>
            <a:spLocks noGrp="1"/>
          </p:cNvSpPr>
          <p:nvPr>
            <p:ph idx="1"/>
          </p:nvPr>
        </p:nvSpPr>
        <p:spPr>
          <a:xfrm>
            <a:off x="1080200" y="2536206"/>
            <a:ext cx="10033000" cy="4500563"/>
          </a:xfrm>
        </p:spPr>
        <p:txBody>
          <a:bodyPr/>
          <a:lstStyle/>
          <a:p>
            <a:pPr algn="ctr"/>
            <a:r>
              <a:rPr lang="nl-NL" altLang="nl-NL" dirty="0"/>
              <a:t>Mijn Raad beschikt over alle competenties om succesvol met de Omgevingswet te starten.</a:t>
            </a:r>
          </a:p>
          <a:p>
            <a:pPr algn="ctr"/>
            <a:endParaRPr lang="nl-NL" dirty="0"/>
          </a:p>
        </p:txBody>
      </p:sp>
    </p:spTree>
    <p:extLst>
      <p:ext uri="{BB962C8B-B14F-4D97-AF65-F5344CB8AC3E}">
        <p14:creationId xmlns:p14="http://schemas.microsoft.com/office/powerpoint/2010/main" val="3484213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noChangeArrowheads="1"/>
          </p:cNvSpPr>
          <p:nvPr>
            <p:ph type="title"/>
          </p:nvPr>
        </p:nvSpPr>
        <p:spPr>
          <a:xfrm>
            <a:off x="1080000" y="1080000"/>
            <a:ext cx="10033200" cy="720000"/>
          </a:xfrm>
        </p:spPr>
        <p:txBody>
          <a:bodyPr/>
          <a:lstStyle/>
          <a:p>
            <a:pPr algn="ctr"/>
            <a:r>
              <a:rPr lang="nl-NL" altLang="nl-NL" dirty="0"/>
              <a:t>Discussie	</a:t>
            </a:r>
          </a:p>
        </p:txBody>
      </p:sp>
      <p:sp>
        <p:nvSpPr>
          <p:cNvPr id="53251" name="Tijdelijke aanduiding voor inhoud 2"/>
          <p:cNvSpPr>
            <a:spLocks noGrp="1" noChangeArrowheads="1"/>
          </p:cNvSpPr>
          <p:nvPr>
            <p:ph idx="1"/>
          </p:nvPr>
        </p:nvSpPr>
        <p:spPr>
          <a:xfrm>
            <a:off x="2439987" y="2492375"/>
            <a:ext cx="7312025" cy="4141788"/>
          </a:xfrm>
        </p:spPr>
        <p:txBody>
          <a:bodyPr/>
          <a:lstStyle/>
          <a:p>
            <a:pPr algn="ctr"/>
            <a:r>
              <a:rPr lang="nl-NL" altLang="nl-NL" dirty="0"/>
              <a:t>De Raad kan exact aangeven wanneer een participatietraject succesvol is in hun ogen.</a:t>
            </a:r>
          </a:p>
        </p:txBody>
      </p:sp>
    </p:spTree>
    <p:extLst>
      <p:ext uri="{BB962C8B-B14F-4D97-AF65-F5344CB8AC3E}">
        <p14:creationId xmlns:p14="http://schemas.microsoft.com/office/powerpoint/2010/main" val="3956656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Discussie</a:t>
            </a:r>
          </a:p>
        </p:txBody>
      </p:sp>
      <p:sp>
        <p:nvSpPr>
          <p:cNvPr id="3" name="Tijdelijke aanduiding voor inhoud 2"/>
          <p:cNvSpPr>
            <a:spLocks noGrp="1"/>
          </p:cNvSpPr>
          <p:nvPr>
            <p:ph idx="1"/>
          </p:nvPr>
        </p:nvSpPr>
        <p:spPr>
          <a:xfrm>
            <a:off x="1080200" y="2395770"/>
            <a:ext cx="10033000" cy="4500563"/>
          </a:xfrm>
        </p:spPr>
        <p:txBody>
          <a:bodyPr/>
          <a:lstStyle/>
          <a:p>
            <a:pPr algn="ctr"/>
            <a:r>
              <a:rPr lang="nl-NL" dirty="0"/>
              <a:t>Wat heb ik als griffier nodig en hoe kunnen we elkaar helpen?</a:t>
            </a:r>
          </a:p>
        </p:txBody>
      </p:sp>
    </p:spTree>
    <p:extLst>
      <p:ext uri="{BB962C8B-B14F-4D97-AF65-F5344CB8AC3E}">
        <p14:creationId xmlns:p14="http://schemas.microsoft.com/office/powerpoint/2010/main" val="606129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34206" y="1051200"/>
            <a:ext cx="11082172" cy="946800"/>
          </a:xfrm>
        </p:spPr>
        <p:txBody>
          <a:bodyPr>
            <a:normAutofit/>
          </a:bodyPr>
          <a:lstStyle/>
          <a:p>
            <a:r>
              <a:rPr lang="nl-NL" dirty="0"/>
              <a:t>amendementen Van Eijs </a:t>
            </a:r>
            <a:r>
              <a:rPr lang="nl-NL" dirty="0" err="1"/>
              <a:t>cs</a:t>
            </a:r>
            <a:r>
              <a:rPr lang="nl-NL" dirty="0"/>
              <a:t> en </a:t>
            </a:r>
            <a:r>
              <a:rPr lang="nl-NL" dirty="0" err="1"/>
              <a:t>Smeulders</a:t>
            </a:r>
            <a:br>
              <a:rPr lang="nl-NL" dirty="0"/>
            </a:br>
            <a:endParaRPr lang="nl-NL" dirty="0"/>
          </a:p>
        </p:txBody>
      </p:sp>
      <p:pic>
        <p:nvPicPr>
          <p:cNvPr id="6" name="Tijdelijke aanduiding voor afbeelding 5"/>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28896" b="28896"/>
          <a:stretch>
            <a:fillRect/>
          </a:stretch>
        </p:blipFill>
        <p:spPr/>
      </p:pic>
    </p:spTree>
    <p:extLst>
      <p:ext uri="{BB962C8B-B14F-4D97-AF65-F5344CB8AC3E}">
        <p14:creationId xmlns:p14="http://schemas.microsoft.com/office/powerpoint/2010/main" val="647313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4294967295"/>
          </p:nvPr>
        </p:nvSpPr>
        <p:spPr>
          <a:xfrm>
            <a:off x="806188" y="1044104"/>
            <a:ext cx="10923587" cy="5396890"/>
          </a:xfrm>
        </p:spPr>
        <p:txBody>
          <a:bodyPr>
            <a:normAutofit/>
          </a:bodyPr>
          <a:lstStyle/>
          <a:p>
            <a:pPr marL="0" indent="0">
              <a:buNone/>
            </a:pPr>
            <a:r>
              <a:rPr lang="nl-NL" b="1" dirty="0"/>
              <a:t>(Van Eijs c.s.) over het verplichten van participatie in door de gemeenteraad aangewezen gevallen</a:t>
            </a:r>
            <a:r>
              <a:rPr lang="nl-NL" dirty="0"/>
              <a:t> </a:t>
            </a:r>
          </a:p>
          <a:p>
            <a:r>
              <a:rPr lang="nl-NL" dirty="0"/>
              <a:t>De gemeenteraad kan </a:t>
            </a:r>
            <a:r>
              <a:rPr lang="nl-NL" i="1" dirty="0"/>
              <a:t>“gevallen van” </a:t>
            </a:r>
            <a:r>
              <a:rPr lang="nl-NL" dirty="0" err="1"/>
              <a:t>buitenplanse</a:t>
            </a:r>
            <a:r>
              <a:rPr lang="nl-NL" dirty="0"/>
              <a:t> omgevingsplanactiviteiten aanwijzen waarbij participatie verplicht is </a:t>
            </a:r>
          </a:p>
          <a:p>
            <a:r>
              <a:rPr lang="nl-NL" dirty="0"/>
              <a:t>Dit geldt alleen als het college van burgemeester en wethouders bevoegd gezag is </a:t>
            </a:r>
          </a:p>
          <a:p>
            <a:r>
              <a:rPr lang="nl-NL" dirty="0"/>
              <a:t>Voor die gevallen waarin de participatie is verplicht, moet de aanvrager aantonen dat hij participatie heeft gedaan</a:t>
            </a:r>
          </a:p>
        </p:txBody>
      </p:sp>
    </p:spTree>
    <p:extLst>
      <p:ext uri="{BB962C8B-B14F-4D97-AF65-F5344CB8AC3E}">
        <p14:creationId xmlns:p14="http://schemas.microsoft.com/office/powerpoint/2010/main" val="4036778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4294967295"/>
          </p:nvPr>
        </p:nvSpPr>
        <p:spPr>
          <a:xfrm>
            <a:off x="806188" y="1044104"/>
            <a:ext cx="10923587" cy="5396890"/>
          </a:xfrm>
        </p:spPr>
        <p:txBody>
          <a:bodyPr>
            <a:normAutofit/>
          </a:bodyPr>
          <a:lstStyle/>
          <a:p>
            <a:pPr marL="0" indent="0">
              <a:buNone/>
            </a:pPr>
            <a:r>
              <a:rPr lang="nl-NL" b="1" dirty="0"/>
              <a:t>(Van Eijs c.s.) over het verplichten van participatie in door de gemeenteraad aangewezen gevallen</a:t>
            </a:r>
            <a:r>
              <a:rPr lang="nl-NL" dirty="0"/>
              <a:t> </a:t>
            </a:r>
          </a:p>
          <a:p>
            <a:r>
              <a:rPr lang="nl-NL" b="1" dirty="0"/>
              <a:t>Proces</a:t>
            </a:r>
            <a:r>
              <a:rPr lang="nl-NL" dirty="0"/>
              <a:t>: amendement gaat over voorbereiding op de indiening van een formele vergunningsaanvraag door de initiatiefnemer</a:t>
            </a:r>
          </a:p>
          <a:p>
            <a:r>
              <a:rPr lang="nl-NL" b="1" dirty="0"/>
              <a:t>Uitleg:</a:t>
            </a:r>
          </a:p>
          <a:p>
            <a:pPr lvl="1"/>
            <a:r>
              <a:rPr lang="nl-NL" dirty="0"/>
              <a:t>De gemeenteraad kan de initiatiefnemer de verplichting opleggen tot participeren bij </a:t>
            </a:r>
            <a:r>
              <a:rPr lang="nl-NL" dirty="0" err="1"/>
              <a:t>buitenplanse</a:t>
            </a:r>
            <a:r>
              <a:rPr lang="nl-NL" dirty="0"/>
              <a:t> omgevingsplanactiviteit</a:t>
            </a:r>
          </a:p>
          <a:p>
            <a:pPr lvl="1"/>
            <a:r>
              <a:rPr lang="nl-NL" dirty="0"/>
              <a:t>Daarvoor moet de raad een lijst van gevallen aanwijzen waarbij participatie verplicht is</a:t>
            </a:r>
          </a:p>
          <a:p>
            <a:pPr lvl="1"/>
            <a:r>
              <a:rPr lang="nl-NL" dirty="0"/>
              <a:t>Wanneer initiatiefnemer een vergunning aanvraagt voor een onderwerp op de lijst, dan moet de initiatiefnemer verplicht een participatieproces vormgeven en in de aanvraag toelichten </a:t>
            </a:r>
            <a:r>
              <a:rPr lang="nl-NL" u="sng" dirty="0"/>
              <a:t>hoe</a:t>
            </a:r>
            <a:r>
              <a:rPr lang="nl-NL" dirty="0"/>
              <a:t> is geparticipeerd en </a:t>
            </a:r>
            <a:r>
              <a:rPr lang="nl-NL" u="sng" dirty="0"/>
              <a:t>wat</a:t>
            </a:r>
            <a:r>
              <a:rPr lang="nl-NL" dirty="0"/>
              <a:t> de resultaten daarvan zijn</a:t>
            </a:r>
          </a:p>
          <a:p>
            <a:pPr lvl="1"/>
            <a:r>
              <a:rPr lang="nl-NL" dirty="0"/>
              <a:t>Als de initiatiefnemer hier geen informatie over verstrekt, kan het bevoegd gezag de aanvraag buiten behandeling laten</a:t>
            </a:r>
          </a:p>
          <a:p>
            <a:pPr lvl="1"/>
            <a:endParaRPr lang="nl-NL" dirty="0"/>
          </a:p>
        </p:txBody>
      </p:sp>
    </p:spTree>
    <p:extLst>
      <p:ext uri="{BB962C8B-B14F-4D97-AF65-F5344CB8AC3E}">
        <p14:creationId xmlns:p14="http://schemas.microsoft.com/office/powerpoint/2010/main" val="301080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6DDD464C-A13F-4EC5-97DC-B797D749FB58}"/>
              </a:ext>
            </a:extLst>
          </p:cNvPr>
          <p:cNvSpPr txBox="1">
            <a:spLocks/>
          </p:cNvSpPr>
          <p:nvPr/>
        </p:nvSpPr>
        <p:spPr bwMode="auto">
          <a:xfrm>
            <a:off x="811658" y="2277374"/>
            <a:ext cx="7417943" cy="369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9EE0"/>
              </a:buClr>
              <a:defRPr sz="2400" b="1">
                <a:solidFill>
                  <a:srgbClr val="003768"/>
                </a:solidFill>
                <a:latin typeface="+mn-lt"/>
                <a:ea typeface="+mn-ea"/>
                <a:cs typeface="+mn-cs"/>
              </a:defRPr>
            </a:lvl1pPr>
            <a:lvl2pPr marL="742950" indent="-285750" algn="l" rtl="0" eaLnBrk="1" fontAlgn="base" hangingPunct="1">
              <a:spcBef>
                <a:spcPct val="20000"/>
              </a:spcBef>
              <a:spcAft>
                <a:spcPct val="0"/>
              </a:spcAft>
              <a:buClr>
                <a:srgbClr val="009EE0"/>
              </a:buClr>
              <a:buChar char="–"/>
              <a:defRPr sz="2400" b="1">
                <a:solidFill>
                  <a:srgbClr val="003768"/>
                </a:solidFill>
                <a:latin typeface="+mn-lt"/>
              </a:defRPr>
            </a:lvl2pPr>
            <a:lvl3pPr marL="1143000" indent="-228600" algn="l" rtl="0" eaLnBrk="1" fontAlgn="base" hangingPunct="1">
              <a:spcBef>
                <a:spcPct val="20000"/>
              </a:spcBef>
              <a:spcAft>
                <a:spcPct val="0"/>
              </a:spcAft>
              <a:buClr>
                <a:srgbClr val="009EE0"/>
              </a:buClr>
              <a:buChar char="•"/>
              <a:defRPr sz="2400" b="1">
                <a:solidFill>
                  <a:srgbClr val="003768"/>
                </a:solidFill>
                <a:latin typeface="+mn-lt"/>
              </a:defRPr>
            </a:lvl3pPr>
            <a:lvl4pPr marL="1600200" indent="-228600" algn="l" rtl="0" eaLnBrk="1" fontAlgn="base" hangingPunct="1">
              <a:spcBef>
                <a:spcPct val="20000"/>
              </a:spcBef>
              <a:spcAft>
                <a:spcPct val="0"/>
              </a:spcAft>
              <a:buClr>
                <a:srgbClr val="009EE0"/>
              </a:buClr>
              <a:buChar char="–"/>
              <a:defRPr sz="2400" b="1">
                <a:solidFill>
                  <a:srgbClr val="003768"/>
                </a:solidFill>
                <a:latin typeface="+mn-lt"/>
              </a:defRPr>
            </a:lvl4pPr>
            <a:lvl5pPr marL="2057400" indent="-228600" algn="l" rtl="0" eaLnBrk="1" fontAlgn="base" hangingPunct="1">
              <a:spcBef>
                <a:spcPct val="20000"/>
              </a:spcBef>
              <a:spcAft>
                <a:spcPct val="0"/>
              </a:spcAft>
              <a:buClr>
                <a:srgbClr val="009EE0"/>
              </a:buClr>
              <a:buChar char="»"/>
              <a:defRPr sz="2400" b="1">
                <a:solidFill>
                  <a:srgbClr val="003768"/>
                </a:solidFill>
                <a:latin typeface="+mn-lt"/>
              </a:defRPr>
            </a:lvl5pPr>
            <a:lvl6pPr marL="2514600" indent="-228600" algn="l" rtl="0" eaLnBrk="1" fontAlgn="base" hangingPunct="1">
              <a:spcBef>
                <a:spcPct val="20000"/>
              </a:spcBef>
              <a:spcAft>
                <a:spcPct val="0"/>
              </a:spcAft>
              <a:buClr>
                <a:srgbClr val="009EE0"/>
              </a:buClr>
              <a:buChar char="»"/>
              <a:defRPr sz="2400" b="1">
                <a:solidFill>
                  <a:srgbClr val="003768"/>
                </a:solidFill>
                <a:latin typeface="+mn-lt"/>
              </a:defRPr>
            </a:lvl6pPr>
            <a:lvl7pPr marL="2971800" indent="-228600" algn="l" rtl="0" eaLnBrk="1" fontAlgn="base" hangingPunct="1">
              <a:spcBef>
                <a:spcPct val="20000"/>
              </a:spcBef>
              <a:spcAft>
                <a:spcPct val="0"/>
              </a:spcAft>
              <a:buClr>
                <a:srgbClr val="009EE0"/>
              </a:buClr>
              <a:buChar char="»"/>
              <a:defRPr sz="2400" b="1">
                <a:solidFill>
                  <a:srgbClr val="003768"/>
                </a:solidFill>
                <a:latin typeface="+mn-lt"/>
              </a:defRPr>
            </a:lvl7pPr>
            <a:lvl8pPr marL="3429000" indent="-228600" algn="l" rtl="0" eaLnBrk="1" fontAlgn="base" hangingPunct="1">
              <a:spcBef>
                <a:spcPct val="20000"/>
              </a:spcBef>
              <a:spcAft>
                <a:spcPct val="0"/>
              </a:spcAft>
              <a:buClr>
                <a:srgbClr val="009EE0"/>
              </a:buClr>
              <a:buChar char="»"/>
              <a:defRPr sz="2400" b="1">
                <a:solidFill>
                  <a:srgbClr val="003768"/>
                </a:solidFill>
                <a:latin typeface="+mn-lt"/>
              </a:defRPr>
            </a:lvl8pPr>
            <a:lvl9pPr marL="3886200" indent="-228600" algn="l" rtl="0" eaLnBrk="1" fontAlgn="base" hangingPunct="1">
              <a:spcBef>
                <a:spcPct val="20000"/>
              </a:spcBef>
              <a:spcAft>
                <a:spcPct val="0"/>
              </a:spcAft>
              <a:buClr>
                <a:srgbClr val="009EE0"/>
              </a:buClr>
              <a:buChar char="»"/>
              <a:defRPr sz="2400" b="1">
                <a:solidFill>
                  <a:srgbClr val="003768"/>
                </a:solidFill>
                <a:latin typeface="+mn-lt"/>
              </a:defRPr>
            </a:lvl9pPr>
          </a:lstStyle>
          <a:p>
            <a:pPr marL="0" marR="0" lvl="0" indent="0" algn="l" defTabSz="914400" rtl="0" eaLnBrk="1" fontAlgn="base" latinLnBrk="0" hangingPunct="1">
              <a:lnSpc>
                <a:spcPct val="100000"/>
              </a:lnSpc>
              <a:spcBef>
                <a:spcPct val="20000"/>
              </a:spcBef>
              <a:spcAft>
                <a:spcPts val="0"/>
              </a:spcAft>
              <a:buClr>
                <a:srgbClr val="009EE0"/>
              </a:buClr>
              <a:buSzTx/>
              <a:buFontTx/>
              <a:buNone/>
              <a:tabLst/>
              <a:defRPr/>
            </a:pPr>
            <a:r>
              <a:rPr kumimoji="0" lang="nl-NL" sz="2000" b="1" i="0" u="none" strike="noStrike" kern="0" cap="none" spc="0" normalizeH="0" baseline="0" noProof="0" dirty="0">
                <a:ln>
                  <a:noFill/>
                </a:ln>
                <a:solidFill>
                  <a:srgbClr val="003768"/>
                </a:solidFill>
                <a:effectLst/>
                <a:uLnTx/>
                <a:uFillTx/>
                <a:latin typeface="Arial" pitchFamily="18"/>
                <a:ea typeface="MS PGothic"/>
                <a:cs typeface="+mn-cs"/>
              </a:rPr>
              <a:t>Ruimte voor initiatieven uit de samenleving;</a:t>
            </a:r>
          </a:p>
          <a:p>
            <a:pPr marL="0" marR="0" lvl="0" indent="0" algn="l" defTabSz="914400" rtl="0" eaLnBrk="1" fontAlgn="base" latinLnBrk="0" hangingPunct="1">
              <a:lnSpc>
                <a:spcPct val="100000"/>
              </a:lnSpc>
              <a:spcBef>
                <a:spcPct val="20000"/>
              </a:spcBef>
              <a:spcAft>
                <a:spcPts val="0"/>
              </a:spcAft>
              <a:buClr>
                <a:srgbClr val="009EE0"/>
              </a:buClr>
              <a:buSzTx/>
              <a:buFontTx/>
              <a:buNone/>
              <a:tabLst/>
              <a:defRPr/>
            </a:pPr>
            <a:r>
              <a:rPr kumimoji="0" lang="nl-NL" sz="2000" b="1" i="0" u="none" strike="noStrike" kern="0" cap="none" spc="0" normalizeH="0" baseline="0" noProof="0" dirty="0">
                <a:ln>
                  <a:noFill/>
                </a:ln>
                <a:solidFill>
                  <a:srgbClr val="003768"/>
                </a:solidFill>
                <a:effectLst/>
                <a:uLnTx/>
                <a:uFillTx/>
                <a:latin typeface="Arial" pitchFamily="18"/>
                <a:ea typeface="MS PGothic"/>
                <a:cs typeface="+mn-cs"/>
              </a:rPr>
              <a:t>met behoud van verantwoordelijkheid voor omgevingskwaliteit bij de overheid.</a:t>
            </a:r>
          </a:p>
          <a:p>
            <a:pPr marL="0" marR="0" lvl="0" indent="0" algn="l" defTabSz="914400" rtl="0" eaLnBrk="1" fontAlgn="base" latinLnBrk="0" hangingPunct="1">
              <a:lnSpc>
                <a:spcPct val="100000"/>
              </a:lnSpc>
              <a:spcBef>
                <a:spcPct val="20000"/>
              </a:spcBef>
              <a:spcAft>
                <a:spcPts val="0"/>
              </a:spcAft>
              <a:buClr>
                <a:srgbClr val="009EE0"/>
              </a:buClr>
              <a:buSzTx/>
              <a:buFontTx/>
              <a:buNone/>
              <a:tabLst/>
              <a:defRPr/>
            </a:pPr>
            <a:endParaRPr kumimoji="0" lang="nl-NL" sz="2000" b="1" i="0" u="none" strike="noStrike" kern="0" cap="none" spc="0" normalizeH="0" baseline="0" noProof="0" dirty="0">
              <a:ln>
                <a:noFill/>
              </a:ln>
              <a:solidFill>
                <a:srgbClr val="003768"/>
              </a:solidFill>
              <a:effectLst/>
              <a:uLnTx/>
              <a:uFillTx/>
              <a:latin typeface="Arial" pitchFamily="18"/>
              <a:ea typeface="MS PGothic"/>
              <a:cs typeface="+mn-cs"/>
            </a:endParaRPr>
          </a:p>
          <a:p>
            <a:pPr marL="342900" marR="0" lvl="0" indent="-342900" algn="l" defTabSz="914400" rtl="0" eaLnBrk="1" fontAlgn="base" latinLnBrk="0" hangingPunct="1">
              <a:lnSpc>
                <a:spcPct val="100000"/>
              </a:lnSpc>
              <a:spcBef>
                <a:spcPct val="20000"/>
              </a:spcBef>
              <a:spcAft>
                <a:spcPts val="0"/>
              </a:spcAft>
              <a:buClr>
                <a:srgbClr val="009EE0"/>
              </a:buClr>
              <a:buSzTx/>
              <a:buFont typeface="Calibri"/>
              <a:buChar char="-"/>
              <a:tabLst/>
              <a:defRPr/>
            </a:pPr>
            <a:endParaRPr kumimoji="0" lang="nl-NL" sz="2000" b="1" i="0" u="none" strike="noStrike" kern="0" cap="none" spc="0" normalizeH="0" baseline="0" noProof="0" dirty="0">
              <a:ln>
                <a:noFill/>
              </a:ln>
              <a:solidFill>
                <a:srgbClr val="003768"/>
              </a:solidFill>
              <a:effectLst/>
              <a:uLnTx/>
              <a:uFillTx/>
              <a:latin typeface="Arial" pitchFamily="18"/>
              <a:ea typeface="MS PGothic"/>
              <a:cs typeface="+mn-cs"/>
            </a:endParaRPr>
          </a:p>
          <a:p>
            <a:pPr marL="0" marR="0" lvl="0" indent="0" algn="l" defTabSz="914400" rtl="0" eaLnBrk="1" fontAlgn="base" latinLnBrk="0" hangingPunct="1">
              <a:lnSpc>
                <a:spcPct val="100000"/>
              </a:lnSpc>
              <a:spcBef>
                <a:spcPct val="20000"/>
              </a:spcBef>
              <a:spcAft>
                <a:spcPts val="0"/>
              </a:spcAft>
              <a:buClr>
                <a:srgbClr val="009EE0"/>
              </a:buClr>
              <a:buSzTx/>
              <a:buFontTx/>
              <a:buNone/>
              <a:tabLst/>
              <a:defRPr/>
            </a:pPr>
            <a:endParaRPr kumimoji="0" lang="nl-NL" sz="2000" b="1" i="0" u="none" strike="noStrike" kern="0" cap="none" spc="0" normalizeH="0" baseline="0" noProof="0" dirty="0">
              <a:ln>
                <a:noFill/>
              </a:ln>
              <a:solidFill>
                <a:srgbClr val="003768"/>
              </a:solidFill>
              <a:effectLst/>
              <a:uLnTx/>
              <a:uFillTx/>
              <a:latin typeface="Arial" pitchFamily="18"/>
              <a:ea typeface="MS PGothic"/>
              <a:cs typeface="+mn-cs"/>
            </a:endParaRPr>
          </a:p>
          <a:p>
            <a:pPr marL="0" marR="0" lvl="0" indent="0" algn="l" defTabSz="914400" rtl="0" eaLnBrk="1" fontAlgn="base" latinLnBrk="0" hangingPunct="1">
              <a:lnSpc>
                <a:spcPct val="100000"/>
              </a:lnSpc>
              <a:spcBef>
                <a:spcPct val="20000"/>
              </a:spcBef>
              <a:spcAft>
                <a:spcPts val="0"/>
              </a:spcAft>
              <a:buClr>
                <a:srgbClr val="009EE0"/>
              </a:buClr>
              <a:buSzTx/>
              <a:buFontTx/>
              <a:buNone/>
              <a:tabLst/>
              <a:defRPr/>
            </a:pPr>
            <a:r>
              <a:rPr kumimoji="0" lang="nl-NL" sz="2000" b="1" i="0" u="none" strike="noStrike" kern="0" cap="none" spc="0" normalizeH="0" baseline="0" noProof="0" dirty="0">
                <a:ln>
                  <a:noFill/>
                </a:ln>
                <a:solidFill>
                  <a:srgbClr val="003768"/>
                </a:solidFill>
                <a:effectLst/>
                <a:uLnTx/>
                <a:uFillTx/>
                <a:latin typeface="Arial" pitchFamily="18"/>
                <a:ea typeface="MS PGothic"/>
                <a:cs typeface="+mn-cs"/>
              </a:rPr>
              <a:t>Omgevingswet gaat over relatie tussen overheid en samenleving: hoeveel ruimte wil je geven als overheid?</a:t>
            </a:r>
          </a:p>
          <a:p>
            <a:pPr marL="342900" marR="0" lvl="0" indent="-342900" algn="l" defTabSz="914400" rtl="0" eaLnBrk="1" fontAlgn="base" latinLnBrk="0" hangingPunct="1">
              <a:lnSpc>
                <a:spcPct val="100000"/>
              </a:lnSpc>
              <a:spcBef>
                <a:spcPct val="20000"/>
              </a:spcBef>
              <a:spcAft>
                <a:spcPts val="0"/>
              </a:spcAft>
              <a:buClr>
                <a:srgbClr val="009EE0"/>
              </a:buClr>
              <a:buSzTx/>
              <a:buFont typeface="Calibri"/>
              <a:buChar char="-"/>
              <a:tabLst/>
              <a:defRPr/>
            </a:pPr>
            <a:endParaRPr kumimoji="0" lang="nl-NL" sz="2000" b="1" i="0" u="none" strike="noStrike" kern="0" cap="none" spc="0" normalizeH="0" baseline="0" noProof="0" dirty="0">
              <a:ln>
                <a:noFill/>
              </a:ln>
              <a:solidFill>
                <a:srgbClr val="003768"/>
              </a:solidFill>
              <a:effectLst/>
              <a:uLnTx/>
              <a:uFillTx/>
              <a:latin typeface="Arial" pitchFamily="18"/>
              <a:ea typeface="MS PGothic"/>
              <a:cs typeface="+mn-cs"/>
            </a:endParaRPr>
          </a:p>
          <a:p>
            <a:pPr marL="342900" marR="0" lvl="0" indent="-342900" algn="l" defTabSz="914400" rtl="0" eaLnBrk="1" fontAlgn="base" latinLnBrk="0" hangingPunct="1">
              <a:lnSpc>
                <a:spcPct val="100000"/>
              </a:lnSpc>
              <a:spcBef>
                <a:spcPct val="20000"/>
              </a:spcBef>
              <a:spcAft>
                <a:spcPts val="0"/>
              </a:spcAft>
              <a:buClr>
                <a:srgbClr val="009EE0"/>
              </a:buClr>
              <a:buSzTx/>
              <a:buFont typeface="Calibri"/>
              <a:buChar char="-"/>
              <a:tabLst/>
              <a:defRPr/>
            </a:pPr>
            <a:endParaRPr kumimoji="0" lang="nl-NL" sz="2000" b="1" i="0" u="none" strike="noStrike" kern="0" cap="none" spc="0" normalizeH="0" baseline="0" noProof="0" dirty="0">
              <a:ln>
                <a:noFill/>
              </a:ln>
              <a:solidFill>
                <a:srgbClr val="003768"/>
              </a:solidFill>
              <a:effectLst/>
              <a:uLnTx/>
              <a:uFillTx/>
              <a:latin typeface="Arial" pitchFamily="18"/>
              <a:ea typeface="MS PGothic"/>
              <a:cs typeface="+mn-cs"/>
            </a:endParaRPr>
          </a:p>
          <a:p>
            <a:pPr marL="0" marR="0" lvl="0" indent="0" algn="l" defTabSz="914400" rtl="0" eaLnBrk="1" fontAlgn="base" latinLnBrk="0" hangingPunct="1">
              <a:lnSpc>
                <a:spcPct val="100000"/>
              </a:lnSpc>
              <a:spcBef>
                <a:spcPct val="20000"/>
              </a:spcBef>
              <a:spcAft>
                <a:spcPts val="0"/>
              </a:spcAft>
              <a:buClr>
                <a:srgbClr val="009EE0"/>
              </a:buClr>
              <a:buSzTx/>
              <a:buFontTx/>
              <a:buNone/>
              <a:tabLst/>
              <a:defRPr/>
            </a:pPr>
            <a:endParaRPr kumimoji="0" lang="nl-NL" sz="2000" b="1" i="0" u="none" strike="noStrike" kern="0" cap="none" spc="0" normalizeH="0" baseline="0" noProof="0" dirty="0">
              <a:ln>
                <a:noFill/>
              </a:ln>
              <a:solidFill>
                <a:srgbClr val="003768"/>
              </a:solidFill>
              <a:effectLst/>
              <a:uLnTx/>
              <a:uFillTx/>
              <a:latin typeface="Arial" pitchFamily="18"/>
              <a:ea typeface="MS PGothic"/>
              <a:cs typeface="+mn-cs"/>
            </a:endParaRPr>
          </a:p>
          <a:p>
            <a:pPr marL="342900" marR="0" lvl="0" indent="-342900" algn="l" defTabSz="914400" rtl="0" eaLnBrk="1" fontAlgn="base" latinLnBrk="0" hangingPunct="1">
              <a:lnSpc>
                <a:spcPct val="100000"/>
              </a:lnSpc>
              <a:spcBef>
                <a:spcPct val="20000"/>
              </a:spcBef>
              <a:spcAft>
                <a:spcPts val="0"/>
              </a:spcAft>
              <a:buClr>
                <a:srgbClr val="009EE0"/>
              </a:buClr>
              <a:buSzTx/>
              <a:buFont typeface="Calibri"/>
              <a:buChar char="-"/>
              <a:tabLst/>
              <a:defRPr/>
            </a:pPr>
            <a:endParaRPr kumimoji="0" lang="nl-NL" sz="2000" b="1" i="0" u="none" strike="noStrike" kern="0" cap="none" spc="0" normalizeH="0" baseline="0" noProof="0" dirty="0">
              <a:ln>
                <a:noFill/>
              </a:ln>
              <a:solidFill>
                <a:srgbClr val="003768"/>
              </a:solidFill>
              <a:effectLst/>
              <a:uLnTx/>
              <a:uFillTx/>
              <a:latin typeface="Arial" pitchFamily="18"/>
              <a:ea typeface="MS PGothic"/>
              <a:cs typeface="+mn-cs"/>
            </a:endParaRPr>
          </a:p>
          <a:p>
            <a:pPr marL="0" marR="0" lvl="0" indent="0" algn="l" defTabSz="914400" rtl="0" eaLnBrk="1" fontAlgn="base" latinLnBrk="0" hangingPunct="1">
              <a:lnSpc>
                <a:spcPct val="100000"/>
              </a:lnSpc>
              <a:spcBef>
                <a:spcPct val="20000"/>
              </a:spcBef>
              <a:spcAft>
                <a:spcPts val="0"/>
              </a:spcAft>
              <a:buClr>
                <a:srgbClr val="009EE0"/>
              </a:buClr>
              <a:buSzTx/>
              <a:buFontTx/>
              <a:buNone/>
              <a:tabLst/>
              <a:defRPr/>
            </a:pPr>
            <a:endParaRPr kumimoji="0" lang="nl-NL" sz="1400" b="1" i="0" u="none" strike="noStrike" kern="0" cap="none" spc="0" normalizeH="0" baseline="0" noProof="0" dirty="0">
              <a:ln>
                <a:noFill/>
              </a:ln>
              <a:solidFill>
                <a:srgbClr val="003768"/>
              </a:solidFill>
              <a:effectLst/>
              <a:uLnTx/>
              <a:uFillTx/>
              <a:latin typeface="Arial" pitchFamily="18"/>
              <a:ea typeface="MS PGothic"/>
              <a:cs typeface="+mn-cs"/>
            </a:endParaRPr>
          </a:p>
          <a:p>
            <a:pPr marL="0" marR="0" lvl="0" indent="0" algn="l" defTabSz="914400" rtl="0" eaLnBrk="1" fontAlgn="base" latinLnBrk="0" hangingPunct="1">
              <a:lnSpc>
                <a:spcPct val="100000"/>
              </a:lnSpc>
              <a:spcBef>
                <a:spcPct val="20000"/>
              </a:spcBef>
              <a:spcAft>
                <a:spcPts val="0"/>
              </a:spcAft>
              <a:buClr>
                <a:srgbClr val="009EE0"/>
              </a:buClr>
              <a:buSzTx/>
              <a:buFontTx/>
              <a:buNone/>
              <a:tabLst/>
              <a:defRPr/>
            </a:pPr>
            <a:endParaRPr kumimoji="0" lang="nl-NL" sz="1400" b="1" i="0" u="none" strike="noStrike" kern="0" cap="none" spc="0" normalizeH="0" baseline="0" noProof="0" dirty="0">
              <a:ln>
                <a:noFill/>
              </a:ln>
              <a:solidFill>
                <a:srgbClr val="003768"/>
              </a:solidFill>
              <a:effectLst/>
              <a:uLnTx/>
              <a:uFillTx/>
              <a:latin typeface="Arial" pitchFamily="18"/>
              <a:ea typeface="MS PGothic"/>
              <a:cs typeface="+mn-cs"/>
            </a:endParaRPr>
          </a:p>
          <a:p>
            <a:pPr marL="342900" marR="0" lvl="0" indent="-342900" algn="l" defTabSz="914400" rtl="0" eaLnBrk="1" fontAlgn="base" latinLnBrk="0" hangingPunct="1">
              <a:lnSpc>
                <a:spcPct val="100000"/>
              </a:lnSpc>
              <a:spcBef>
                <a:spcPct val="20000"/>
              </a:spcBef>
              <a:spcAft>
                <a:spcPct val="0"/>
              </a:spcAft>
              <a:buClr>
                <a:srgbClr val="009EE0"/>
              </a:buClr>
              <a:buSzTx/>
              <a:buFontTx/>
              <a:buNone/>
              <a:tabLst/>
              <a:defRPr/>
            </a:pPr>
            <a:endParaRPr kumimoji="0" lang="nl-NL" sz="2400" b="0" i="0" u="none" strike="noStrike" kern="0" cap="none" spc="0" normalizeH="0" baseline="0" noProof="0" dirty="0">
              <a:ln>
                <a:noFill/>
              </a:ln>
              <a:solidFill>
                <a:srgbClr val="003768"/>
              </a:solidFill>
              <a:effectLst/>
              <a:uLnTx/>
              <a:uFillTx/>
              <a:latin typeface="Arial"/>
              <a:ea typeface="+mn-ea"/>
              <a:cs typeface="+mn-cs"/>
            </a:endParaRPr>
          </a:p>
        </p:txBody>
      </p:sp>
      <p:graphicFrame>
        <p:nvGraphicFramePr>
          <p:cNvPr id="3" name="Diagram 2">
            <a:extLst>
              <a:ext uri="{FF2B5EF4-FFF2-40B4-BE49-F238E27FC236}">
                <a16:creationId xmlns:a16="http://schemas.microsoft.com/office/drawing/2014/main" id="{75EA2C42-487B-4650-98FA-D7903AF479C1}"/>
              </a:ext>
            </a:extLst>
          </p:cNvPr>
          <p:cNvGraphicFramePr/>
          <p:nvPr>
            <p:extLst>
              <p:ext uri="{D42A27DB-BD31-4B8C-83A1-F6EECF244321}">
                <p14:modId xmlns:p14="http://schemas.microsoft.com/office/powerpoint/2010/main" val="3914462676"/>
              </p:ext>
            </p:extLst>
          </p:nvPr>
        </p:nvGraphicFramePr>
        <p:xfrm>
          <a:off x="6289957" y="1572655"/>
          <a:ext cx="4992216" cy="347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el 1">
            <a:extLst>
              <a:ext uri="{FF2B5EF4-FFF2-40B4-BE49-F238E27FC236}">
                <a16:creationId xmlns:a16="http://schemas.microsoft.com/office/drawing/2014/main" id="{4A2BFCD3-5C68-4F90-9E65-0ED7E96F1AA0}"/>
              </a:ext>
            </a:extLst>
          </p:cNvPr>
          <p:cNvSpPr txBox="1">
            <a:spLocks/>
          </p:cNvSpPr>
          <p:nvPr/>
        </p:nvSpPr>
        <p:spPr>
          <a:xfrm>
            <a:off x="909827" y="1092461"/>
            <a:ext cx="10033000" cy="720725"/>
          </a:xfrm>
          <a:prstGeom prst="rect">
            <a:avLst/>
          </a:prstGeom>
        </p:spPr>
        <p:txBody>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dirty="0"/>
              <a:t>Omgevingswet: doelen en instrumenten</a:t>
            </a:r>
          </a:p>
        </p:txBody>
      </p:sp>
    </p:spTree>
    <p:extLst>
      <p:ext uri="{BB962C8B-B14F-4D97-AF65-F5344CB8AC3E}">
        <p14:creationId xmlns:p14="http://schemas.microsoft.com/office/powerpoint/2010/main" val="3998309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4294967295"/>
          </p:nvPr>
        </p:nvSpPr>
        <p:spPr>
          <a:xfrm>
            <a:off x="806188" y="1044104"/>
            <a:ext cx="10923587" cy="5396890"/>
          </a:xfrm>
        </p:spPr>
        <p:txBody>
          <a:bodyPr>
            <a:normAutofit/>
          </a:bodyPr>
          <a:lstStyle/>
          <a:p>
            <a:pPr marL="0" indent="0">
              <a:buNone/>
            </a:pPr>
            <a:r>
              <a:rPr lang="nl-NL" b="1" dirty="0"/>
              <a:t>(</a:t>
            </a:r>
            <a:r>
              <a:rPr lang="nl-NL" b="1" dirty="0" err="1"/>
              <a:t>Smeulders</a:t>
            </a:r>
            <a:r>
              <a:rPr lang="nl-NL" b="1" dirty="0"/>
              <a:t> c.s.) over de uitgebreide procedure</a:t>
            </a:r>
            <a:endParaRPr lang="nl-NL" dirty="0"/>
          </a:p>
          <a:p>
            <a:r>
              <a:rPr lang="nl-NL" dirty="0"/>
              <a:t>Het bevoegd gezag kan afdeling 3.4 </a:t>
            </a:r>
            <a:r>
              <a:rPr lang="nl-NL" dirty="0" err="1"/>
              <a:t>Awb</a:t>
            </a:r>
            <a:r>
              <a:rPr lang="nl-NL" dirty="0"/>
              <a:t> toepassen op de voorbereiding van de beslissing op de aanvraag om een omgevingsvergunning voor een </a:t>
            </a:r>
            <a:r>
              <a:rPr lang="nl-NL" dirty="0" err="1"/>
              <a:t>buitenplanse</a:t>
            </a:r>
            <a:r>
              <a:rPr lang="nl-NL" dirty="0"/>
              <a:t> omgevingsplanactiviteit </a:t>
            </a:r>
          </a:p>
          <a:p>
            <a:r>
              <a:rPr lang="nl-NL" dirty="0"/>
              <a:t>Dit is beperkt tot activiteiten die: </a:t>
            </a:r>
          </a:p>
          <a:p>
            <a:pPr marL="770400" lvl="1" indent="-457200">
              <a:buFont typeface="+mj-lt"/>
              <a:buAutoNum type="arabicPeriod"/>
            </a:pPr>
            <a:r>
              <a:rPr lang="nl-NL" dirty="0"/>
              <a:t>aanzienlijke gevolgen (kunnen) hebben op de fysieke leefomgeving; en </a:t>
            </a:r>
          </a:p>
          <a:p>
            <a:pPr marL="770400" lvl="1" indent="-457200">
              <a:buFont typeface="+mj-lt"/>
              <a:buAutoNum type="arabicPeriod"/>
            </a:pPr>
            <a:r>
              <a:rPr lang="nl-NL" dirty="0"/>
              <a:t>waartegen naar verwachting verschillende belanghebbenden bedenkingen hebben</a:t>
            </a:r>
          </a:p>
          <a:p>
            <a:r>
              <a:rPr lang="nl-NL" dirty="0"/>
              <a:t>Voordat het bevoegd gezag gebruik maakt van deze mogelijkheid, stelt het de aanvrager in de gelegenheid zijn zienswijze over het toepassen van de uitgebreide procedure naar voren te brengen</a:t>
            </a:r>
          </a:p>
        </p:txBody>
      </p:sp>
    </p:spTree>
    <p:extLst>
      <p:ext uri="{BB962C8B-B14F-4D97-AF65-F5344CB8AC3E}">
        <p14:creationId xmlns:p14="http://schemas.microsoft.com/office/powerpoint/2010/main" val="1440938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4294967295"/>
          </p:nvPr>
        </p:nvSpPr>
        <p:spPr>
          <a:xfrm>
            <a:off x="806188" y="1044104"/>
            <a:ext cx="10923587" cy="5396890"/>
          </a:xfrm>
        </p:spPr>
        <p:txBody>
          <a:bodyPr>
            <a:normAutofit/>
          </a:bodyPr>
          <a:lstStyle/>
          <a:p>
            <a:pPr marL="0" indent="0">
              <a:buNone/>
            </a:pPr>
            <a:r>
              <a:rPr lang="nl-NL" b="1" dirty="0"/>
              <a:t>(</a:t>
            </a:r>
            <a:r>
              <a:rPr lang="nl-NL" b="1" dirty="0" err="1"/>
              <a:t>Smeulders</a:t>
            </a:r>
            <a:r>
              <a:rPr lang="nl-NL" b="1" dirty="0"/>
              <a:t> c.s.) over de uitgebreide procedure</a:t>
            </a:r>
            <a:endParaRPr lang="nl-NL" dirty="0"/>
          </a:p>
          <a:p>
            <a:r>
              <a:rPr lang="nl-NL" b="1" dirty="0"/>
              <a:t>Proces</a:t>
            </a:r>
            <a:r>
              <a:rPr lang="nl-NL" dirty="0"/>
              <a:t>: amendement gaat over het keuze van de te volgen procedure door het bevoegd gezag</a:t>
            </a:r>
          </a:p>
          <a:p>
            <a:r>
              <a:rPr lang="nl-NL" b="1" dirty="0"/>
              <a:t>Uitleg</a:t>
            </a:r>
            <a:r>
              <a:rPr lang="nl-NL" dirty="0"/>
              <a:t>: </a:t>
            </a:r>
          </a:p>
          <a:p>
            <a:pPr lvl="1"/>
            <a:r>
              <a:rPr lang="nl-NL" dirty="0"/>
              <a:t>de reguliere procedure is het uitgangspunt voor aanvragen voor een </a:t>
            </a:r>
            <a:r>
              <a:rPr lang="nl-NL" dirty="0" err="1"/>
              <a:t>buitenplanse</a:t>
            </a:r>
            <a:r>
              <a:rPr lang="nl-NL" dirty="0"/>
              <a:t> omgevingsplanactiviteit</a:t>
            </a:r>
          </a:p>
          <a:p>
            <a:pPr lvl="1"/>
            <a:r>
              <a:rPr lang="nl-NL" dirty="0"/>
              <a:t>Indien er sprake is van een zwaarwegend geval of indien er meerdere belanghebbenden zijn, kan het bevoegd gezag per besluit bepalen dat de uitgebreide procedure van toepassing is</a:t>
            </a:r>
          </a:p>
          <a:p>
            <a:pPr lvl="1"/>
            <a:r>
              <a:rPr lang="nl-NL" dirty="0"/>
              <a:t>Bevoegd gezag kan zelfstandig kiezen voor de uitgebreide procedure</a:t>
            </a:r>
          </a:p>
          <a:p>
            <a:pPr lvl="1"/>
            <a:r>
              <a:rPr lang="nl-NL" dirty="0"/>
              <a:t>Het kiezen voor de uitgebreide procedure is gewenst om alle belangen in beeld te krijgen voor een zorgvuldige besluitvorming</a:t>
            </a:r>
          </a:p>
        </p:txBody>
      </p:sp>
    </p:spTree>
    <p:extLst>
      <p:ext uri="{BB962C8B-B14F-4D97-AF65-F5344CB8AC3E}">
        <p14:creationId xmlns:p14="http://schemas.microsoft.com/office/powerpoint/2010/main" val="399720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EDFBAEE-2D32-435D-82A6-0F27566D32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9279"/>
            <a:ext cx="11898489" cy="5679544"/>
          </a:xfrm>
          <a:prstGeom prst="rect">
            <a:avLst/>
          </a:prstGeom>
        </p:spPr>
      </p:pic>
    </p:spTree>
    <p:extLst>
      <p:ext uri="{BB962C8B-B14F-4D97-AF65-F5344CB8AC3E}">
        <p14:creationId xmlns:p14="http://schemas.microsoft.com/office/powerpoint/2010/main" val="4138498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AC902-5F2C-4266-B7E2-955B59A3CB50}"/>
              </a:ext>
            </a:extLst>
          </p:cNvPr>
          <p:cNvSpPr>
            <a:spLocks noGrp="1"/>
          </p:cNvSpPr>
          <p:nvPr>
            <p:ph type="title"/>
          </p:nvPr>
        </p:nvSpPr>
        <p:spPr/>
        <p:txBody>
          <a:bodyPr/>
          <a:lstStyle/>
          <a:p>
            <a:r>
              <a:rPr lang="nl-NL" dirty="0"/>
              <a:t>Wat weten de raadsleden van stand bij:</a:t>
            </a:r>
          </a:p>
        </p:txBody>
      </p:sp>
      <p:sp>
        <p:nvSpPr>
          <p:cNvPr id="3" name="Tijdelijke aanduiding voor inhoud 2">
            <a:extLst>
              <a:ext uri="{FF2B5EF4-FFF2-40B4-BE49-F238E27FC236}">
                <a16:creationId xmlns:a16="http://schemas.microsoft.com/office/drawing/2014/main" id="{CE84CF7F-FE33-4DA7-8339-C06C3E9917B7}"/>
              </a:ext>
            </a:extLst>
          </p:cNvPr>
          <p:cNvSpPr>
            <a:spLocks noGrp="1"/>
          </p:cNvSpPr>
          <p:nvPr>
            <p:ph idx="1"/>
          </p:nvPr>
        </p:nvSpPr>
        <p:spPr/>
        <p:txBody>
          <a:bodyPr/>
          <a:lstStyle/>
          <a:p>
            <a:endParaRPr lang="nl-NL"/>
          </a:p>
        </p:txBody>
      </p:sp>
      <p:pic>
        <p:nvPicPr>
          <p:cNvPr id="6" name="Tijdelijke aanduiding voor inhoud 5">
            <a:extLst>
              <a:ext uri="{FF2B5EF4-FFF2-40B4-BE49-F238E27FC236}">
                <a16:creationId xmlns:a16="http://schemas.microsoft.com/office/drawing/2014/main" id="{3EBDA1A9-F5C4-45B5-A1B4-DC3083FB1A16}"/>
              </a:ext>
            </a:extLst>
          </p:cNvPr>
          <p:cNvPicPr>
            <a:picLocks noGrp="1" noChangeAspect="1"/>
          </p:cNvPicPr>
          <p:nvPr>
            <p:ph idx="10"/>
          </p:nvPr>
        </p:nvPicPr>
        <p:blipFill>
          <a:blip r:embed="rId2"/>
          <a:stretch>
            <a:fillRect/>
          </a:stretch>
        </p:blipFill>
        <p:spPr>
          <a:xfrm>
            <a:off x="6980794" y="1800225"/>
            <a:ext cx="3402487" cy="4500563"/>
          </a:xfrm>
          <a:prstGeom prst="rect">
            <a:avLst/>
          </a:prstGeom>
        </p:spPr>
      </p:pic>
      <p:pic>
        <p:nvPicPr>
          <p:cNvPr id="5" name="Afbeelding 4">
            <a:extLst>
              <a:ext uri="{FF2B5EF4-FFF2-40B4-BE49-F238E27FC236}">
                <a16:creationId xmlns:a16="http://schemas.microsoft.com/office/drawing/2014/main" id="{E86D8586-9C52-4AAC-8547-78273FBF7252}"/>
              </a:ext>
            </a:extLst>
          </p:cNvPr>
          <p:cNvPicPr>
            <a:picLocks noChangeAspect="1"/>
          </p:cNvPicPr>
          <p:nvPr/>
        </p:nvPicPr>
        <p:blipFill>
          <a:blip r:embed="rId3"/>
          <a:stretch>
            <a:fillRect/>
          </a:stretch>
        </p:blipFill>
        <p:spPr>
          <a:xfrm>
            <a:off x="306267" y="1800000"/>
            <a:ext cx="5944608" cy="4651022"/>
          </a:xfrm>
          <a:prstGeom prst="rect">
            <a:avLst/>
          </a:prstGeom>
        </p:spPr>
      </p:pic>
    </p:spTree>
    <p:extLst>
      <p:ext uri="{BB962C8B-B14F-4D97-AF65-F5344CB8AC3E}">
        <p14:creationId xmlns:p14="http://schemas.microsoft.com/office/powerpoint/2010/main" val="73135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FBBAA-C34A-4198-9CDF-88593224469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FCD90955-05FC-4754-AD5D-FA59F402FA74}"/>
              </a:ext>
            </a:extLst>
          </p:cNvPr>
          <p:cNvSpPr>
            <a:spLocks noGrp="1"/>
          </p:cNvSpPr>
          <p:nvPr>
            <p:ph idx="1"/>
          </p:nvPr>
        </p:nvSpPr>
        <p:spPr/>
        <p:txBody>
          <a:bodyPr/>
          <a:lstStyle/>
          <a:p>
            <a:endParaRPr lang="nl-NL"/>
          </a:p>
        </p:txBody>
      </p:sp>
      <p:sp>
        <p:nvSpPr>
          <p:cNvPr id="4" name="Tijdelijke aanduiding voor inhoud 3">
            <a:extLst>
              <a:ext uri="{FF2B5EF4-FFF2-40B4-BE49-F238E27FC236}">
                <a16:creationId xmlns:a16="http://schemas.microsoft.com/office/drawing/2014/main" id="{CA8376F2-A2C1-49CC-AA11-7D87E7DE19E4}"/>
              </a:ext>
            </a:extLst>
          </p:cNvPr>
          <p:cNvSpPr>
            <a:spLocks noGrp="1"/>
          </p:cNvSpPr>
          <p:nvPr>
            <p:ph idx="10"/>
          </p:nvPr>
        </p:nvSpPr>
        <p:spPr/>
        <p:txBody>
          <a:bodyPr/>
          <a:lstStyle/>
          <a:p>
            <a:endParaRPr lang="nl-NL"/>
          </a:p>
        </p:txBody>
      </p:sp>
      <p:pic>
        <p:nvPicPr>
          <p:cNvPr id="6" name="Afbeelding 5">
            <a:extLst>
              <a:ext uri="{FF2B5EF4-FFF2-40B4-BE49-F238E27FC236}">
                <a16:creationId xmlns:a16="http://schemas.microsoft.com/office/drawing/2014/main" id="{05F04320-540C-4138-B569-141D2141B2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827235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52F6C10-CD61-6342-BCF4-6C477ECE925A}"/>
              </a:ext>
            </a:extLst>
          </p:cNvPr>
          <p:cNvPicPr>
            <a:picLocks noChangeAspect="1"/>
          </p:cNvPicPr>
          <p:nvPr/>
        </p:nvPicPr>
        <p:blipFill rotWithShape="1">
          <a:blip r:embed="rId3"/>
          <a:srcRect l="12543" t="21042" r="11936" b="10990"/>
          <a:stretch/>
        </p:blipFill>
        <p:spPr>
          <a:xfrm>
            <a:off x="0" y="-1"/>
            <a:ext cx="12192000" cy="6858001"/>
          </a:xfrm>
          <a:prstGeom prst="rect">
            <a:avLst/>
          </a:prstGeom>
        </p:spPr>
      </p:pic>
      <p:sp>
        <p:nvSpPr>
          <p:cNvPr id="2" name="Titel 1">
            <a:extLst>
              <a:ext uri="{FF2B5EF4-FFF2-40B4-BE49-F238E27FC236}">
                <a16:creationId xmlns:a16="http://schemas.microsoft.com/office/drawing/2014/main" id="{E020E97C-4771-0041-8A28-417EF6854567}"/>
              </a:ext>
            </a:extLst>
          </p:cNvPr>
          <p:cNvSpPr>
            <a:spLocks noGrp="1"/>
          </p:cNvSpPr>
          <p:nvPr>
            <p:ph type="ctrTitle"/>
          </p:nvPr>
        </p:nvSpPr>
        <p:spPr>
          <a:xfrm>
            <a:off x="881062" y="1048542"/>
            <a:ext cx="9144000" cy="595313"/>
          </a:xfrm>
        </p:spPr>
        <p:txBody>
          <a:bodyPr>
            <a:normAutofit/>
          </a:bodyPr>
          <a:lstStyle/>
          <a:p>
            <a:pPr algn="l"/>
            <a:r>
              <a:rPr lang="nl-NL" sz="3600" b="1" dirty="0">
                <a:solidFill>
                  <a:schemeClr val="bg1"/>
                </a:solidFill>
              </a:rPr>
              <a:t>Omgevingsvisie </a:t>
            </a:r>
          </a:p>
        </p:txBody>
      </p:sp>
      <p:sp>
        <p:nvSpPr>
          <p:cNvPr id="3" name="Ondertitel 2">
            <a:extLst>
              <a:ext uri="{FF2B5EF4-FFF2-40B4-BE49-F238E27FC236}">
                <a16:creationId xmlns:a16="http://schemas.microsoft.com/office/drawing/2014/main" id="{234C9F09-4A8C-3A48-B7C6-7F089477016D}"/>
              </a:ext>
            </a:extLst>
          </p:cNvPr>
          <p:cNvSpPr>
            <a:spLocks noGrp="1"/>
          </p:cNvSpPr>
          <p:nvPr>
            <p:ph type="subTitle" idx="1"/>
          </p:nvPr>
        </p:nvSpPr>
        <p:spPr>
          <a:xfrm>
            <a:off x="1009649" y="3078161"/>
            <a:ext cx="9720263" cy="1693865"/>
          </a:xfrm>
          <a:solidFill>
            <a:srgbClr val="261D1E">
              <a:alpha val="60000"/>
            </a:srgbClr>
          </a:solidFill>
        </p:spPr>
        <p:txBody>
          <a:bodyPr>
            <a:noAutofit/>
          </a:bodyPr>
          <a:lstStyle/>
          <a:p>
            <a:pPr algn="l"/>
            <a:r>
              <a:rPr lang="nl-NL" sz="2100" dirty="0">
                <a:solidFill>
                  <a:schemeClr val="bg1"/>
                </a:solidFill>
              </a:rPr>
              <a:t>In de omgevingsvisie staan </a:t>
            </a:r>
            <a:r>
              <a:rPr lang="nl-NL" sz="2100" b="1" i="1" dirty="0">
                <a:solidFill>
                  <a:schemeClr val="bg1"/>
                </a:solidFill>
              </a:rPr>
              <a:t>ambities en beleidsdoelen </a:t>
            </a:r>
            <a:r>
              <a:rPr lang="nl-NL" sz="2100" dirty="0">
                <a:solidFill>
                  <a:schemeClr val="bg1"/>
                </a:solidFill>
              </a:rPr>
              <a:t>voor de fysieke leefomgeving voor de lange termijn. De omgevingsvisie is integraal; heeft betrekking op alle terreinen van de fysieke leefomgeving.</a:t>
            </a:r>
          </a:p>
          <a:p>
            <a:pPr algn="l"/>
            <a:r>
              <a:rPr lang="nl-NL" sz="2100" dirty="0">
                <a:solidFill>
                  <a:schemeClr val="bg1"/>
                </a:solidFill>
              </a:rPr>
              <a:t>De gemeente stelt één omgevingsvisie voor </a:t>
            </a:r>
            <a:r>
              <a:rPr lang="nl-NL" sz="2100" b="1" i="1" dirty="0">
                <a:solidFill>
                  <a:schemeClr val="bg1"/>
                </a:solidFill>
              </a:rPr>
              <a:t>het hele grondgebied</a:t>
            </a:r>
            <a:r>
              <a:rPr lang="nl-NL" sz="2100" dirty="0">
                <a:solidFill>
                  <a:schemeClr val="bg1"/>
                </a:solidFill>
              </a:rPr>
              <a:t> vast. Dat kan samen met een andere gemeente of met de provincie.</a:t>
            </a:r>
          </a:p>
        </p:txBody>
      </p:sp>
      <p:pic>
        <p:nvPicPr>
          <p:cNvPr id="10" name="Afbeelding 9">
            <a:extLst>
              <a:ext uri="{FF2B5EF4-FFF2-40B4-BE49-F238E27FC236}">
                <a16:creationId xmlns:a16="http://schemas.microsoft.com/office/drawing/2014/main" id="{FD4926CC-06E4-D240-A417-093F2D6F37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6811" t="11565" r="71739" b="68493"/>
          <a:stretch/>
        </p:blipFill>
        <p:spPr>
          <a:xfrm>
            <a:off x="11150631" y="6220358"/>
            <a:ext cx="897000" cy="521230"/>
          </a:xfrm>
          <a:prstGeom prst="rect">
            <a:avLst/>
          </a:prstGeom>
        </p:spPr>
      </p:pic>
    </p:spTree>
    <p:extLst>
      <p:ext uri="{BB962C8B-B14F-4D97-AF65-F5344CB8AC3E}">
        <p14:creationId xmlns:p14="http://schemas.microsoft.com/office/powerpoint/2010/main" val="1588399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293D2B57-0624-7F42-A6D7-2BF724E5E21B}"/>
              </a:ext>
            </a:extLst>
          </p:cNvPr>
          <p:cNvPicPr>
            <a:picLocks noChangeAspect="1"/>
          </p:cNvPicPr>
          <p:nvPr/>
        </p:nvPicPr>
        <p:blipFill rotWithShape="1">
          <a:blip r:embed="rId2"/>
          <a:srcRect l="12543" t="21042" r="11936" b="10990"/>
          <a:stretch/>
        </p:blipFill>
        <p:spPr>
          <a:xfrm>
            <a:off x="0" y="-1"/>
            <a:ext cx="12192000" cy="6858001"/>
          </a:xfrm>
          <a:prstGeom prst="rect">
            <a:avLst/>
          </a:prstGeom>
        </p:spPr>
      </p:pic>
      <p:sp>
        <p:nvSpPr>
          <p:cNvPr id="5" name="Rechthoek 4">
            <a:extLst>
              <a:ext uri="{FF2B5EF4-FFF2-40B4-BE49-F238E27FC236}">
                <a16:creationId xmlns:a16="http://schemas.microsoft.com/office/drawing/2014/main" id="{96131EE0-E308-0645-850C-7C53B1647685}"/>
              </a:ext>
            </a:extLst>
          </p:cNvPr>
          <p:cNvSpPr/>
          <p:nvPr/>
        </p:nvSpPr>
        <p:spPr>
          <a:xfrm>
            <a:off x="881062" y="2542245"/>
            <a:ext cx="10575706" cy="3170099"/>
          </a:xfrm>
          <a:prstGeom prst="rect">
            <a:avLst/>
          </a:prstGeom>
          <a:solidFill>
            <a:srgbClr val="261D1E">
              <a:alpha val="69804"/>
            </a:srgbClr>
          </a:solidFill>
        </p:spPr>
        <p:txBody>
          <a:bodyPr wrap="square">
            <a:spAutoFit/>
          </a:bodyPr>
          <a:lstStyle/>
          <a:p>
            <a:r>
              <a:rPr lang="nl-NL" sz="2000" dirty="0">
                <a:solidFill>
                  <a:schemeClr val="bg1"/>
                </a:solidFill>
              </a:rPr>
              <a:t>• Bevat in ieder geval: </a:t>
            </a:r>
          </a:p>
          <a:p>
            <a:r>
              <a:rPr lang="nl-NL" sz="2000" dirty="0">
                <a:solidFill>
                  <a:schemeClr val="bg1"/>
                </a:solidFill>
              </a:rPr>
              <a:t>	a) een beschrijving van de hoofdlijnen van de kwaliteit van de fysieke leefomgeving, </a:t>
            </a:r>
          </a:p>
          <a:p>
            <a:r>
              <a:rPr lang="nl-NL" sz="2000" dirty="0">
                <a:solidFill>
                  <a:schemeClr val="bg1"/>
                </a:solidFill>
              </a:rPr>
              <a:t>	b) de hoofdlijnen van </a:t>
            </a:r>
            <a:r>
              <a:rPr lang="nl-NL" sz="2000" b="1" i="1" dirty="0">
                <a:solidFill>
                  <a:schemeClr val="bg1"/>
                </a:solidFill>
              </a:rPr>
              <a:t>voorgenomen ontwikkeling, gebruik, beheer, bescherming en 	behoud </a:t>
            </a:r>
            <a:r>
              <a:rPr lang="nl-NL" sz="2000" dirty="0">
                <a:solidFill>
                  <a:schemeClr val="bg1"/>
                </a:solidFill>
              </a:rPr>
              <a:t>	van het grondgebied, </a:t>
            </a:r>
          </a:p>
          <a:p>
            <a:r>
              <a:rPr lang="nl-NL" sz="2000" dirty="0">
                <a:solidFill>
                  <a:schemeClr val="bg1"/>
                </a:solidFill>
              </a:rPr>
              <a:t>	c) de hoofdzaken van het voor de fysieke leefomgeving te voeren integrale beleid; </a:t>
            </a:r>
          </a:p>
          <a:p>
            <a:r>
              <a:rPr lang="nl-NL" sz="2000" dirty="0">
                <a:solidFill>
                  <a:schemeClr val="bg1"/>
                </a:solidFill>
              </a:rPr>
              <a:t>• Houdt rekening met voorzorgsbeginsel: het beginsel van preventief handelen, het beginsel dat milieuaantastingen bij voorrang aan de bron dienen te worden bestreden en het beginsel dat de vervuiler betaalt; </a:t>
            </a:r>
          </a:p>
          <a:p>
            <a:r>
              <a:rPr lang="nl-NL" sz="2000" dirty="0">
                <a:solidFill>
                  <a:schemeClr val="bg1"/>
                </a:solidFill>
              </a:rPr>
              <a:t>• Geeft aan of en hoe </a:t>
            </a:r>
            <a:r>
              <a:rPr lang="nl-NL" sz="2000" b="1" i="1" dirty="0">
                <a:solidFill>
                  <a:schemeClr val="bg1"/>
                </a:solidFill>
              </a:rPr>
              <a:t>participatie</a:t>
            </a:r>
            <a:r>
              <a:rPr lang="nl-NL" sz="2000" dirty="0">
                <a:solidFill>
                  <a:schemeClr val="bg1"/>
                </a:solidFill>
              </a:rPr>
              <a:t> heeft plaatsgevonden; </a:t>
            </a:r>
          </a:p>
          <a:p>
            <a:r>
              <a:rPr lang="nl-NL" sz="2000" dirty="0">
                <a:solidFill>
                  <a:schemeClr val="bg1"/>
                </a:solidFill>
              </a:rPr>
              <a:t>• Moet voldoen aan de </a:t>
            </a:r>
            <a:r>
              <a:rPr lang="nl-NL" sz="2000" b="1" i="1" dirty="0">
                <a:solidFill>
                  <a:schemeClr val="bg1"/>
                </a:solidFill>
              </a:rPr>
              <a:t>digitaliseringseisen </a:t>
            </a:r>
            <a:r>
              <a:rPr lang="nl-NL" sz="2000" dirty="0">
                <a:solidFill>
                  <a:schemeClr val="bg1"/>
                </a:solidFill>
              </a:rPr>
              <a:t>die in de ministeriele regeling worden opgenomen. </a:t>
            </a:r>
            <a:endParaRPr lang="nl-NL" sz="2000" dirty="0">
              <a:solidFill>
                <a:schemeClr val="bg1"/>
              </a:solidFill>
              <a:effectLst/>
            </a:endParaRPr>
          </a:p>
        </p:txBody>
      </p:sp>
      <p:sp>
        <p:nvSpPr>
          <p:cNvPr id="11" name="Titel 1">
            <a:extLst>
              <a:ext uri="{FF2B5EF4-FFF2-40B4-BE49-F238E27FC236}">
                <a16:creationId xmlns:a16="http://schemas.microsoft.com/office/drawing/2014/main" id="{E30E22DB-6BA4-7B40-A937-76E41BF03A52}"/>
              </a:ext>
            </a:extLst>
          </p:cNvPr>
          <p:cNvSpPr txBox="1">
            <a:spLocks/>
          </p:cNvSpPr>
          <p:nvPr/>
        </p:nvSpPr>
        <p:spPr>
          <a:xfrm>
            <a:off x="881062" y="1048542"/>
            <a:ext cx="9144000" cy="595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chemeClr val="bg1"/>
                </a:solidFill>
              </a:rPr>
              <a:t>Omgevingsvisie</a:t>
            </a:r>
            <a:endParaRPr lang="nl-NL" sz="3600" b="1" dirty="0">
              <a:solidFill>
                <a:schemeClr val="bg1"/>
              </a:solidFill>
            </a:endParaRPr>
          </a:p>
        </p:txBody>
      </p:sp>
      <p:pic>
        <p:nvPicPr>
          <p:cNvPr id="12" name="Afbeelding 11">
            <a:extLst>
              <a:ext uri="{FF2B5EF4-FFF2-40B4-BE49-F238E27FC236}">
                <a16:creationId xmlns:a16="http://schemas.microsoft.com/office/drawing/2014/main" id="{97F8E2BA-2614-AE48-9D89-E82C3621D5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811" t="11565" r="71739" b="68493"/>
          <a:stretch/>
        </p:blipFill>
        <p:spPr>
          <a:xfrm>
            <a:off x="11150631" y="6220358"/>
            <a:ext cx="897000" cy="521230"/>
          </a:xfrm>
          <a:prstGeom prst="rect">
            <a:avLst/>
          </a:prstGeom>
        </p:spPr>
      </p:pic>
    </p:spTree>
    <p:extLst>
      <p:ext uri="{BB962C8B-B14F-4D97-AF65-F5344CB8AC3E}">
        <p14:creationId xmlns:p14="http://schemas.microsoft.com/office/powerpoint/2010/main" val="4481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B837D97-D85C-A647-87DF-C9D049136C2B}"/>
              </a:ext>
            </a:extLst>
          </p:cNvPr>
          <p:cNvPicPr>
            <a:picLocks noChangeAspect="1"/>
          </p:cNvPicPr>
          <p:nvPr/>
        </p:nvPicPr>
        <p:blipFill>
          <a:blip r:embed="rId2"/>
          <a:stretch>
            <a:fillRect/>
          </a:stretch>
        </p:blipFill>
        <p:spPr>
          <a:xfrm>
            <a:off x="0" y="-1"/>
            <a:ext cx="6858000" cy="6858000"/>
          </a:xfrm>
          <a:prstGeom prst="rect">
            <a:avLst/>
          </a:prstGeom>
        </p:spPr>
      </p:pic>
      <p:sp>
        <p:nvSpPr>
          <p:cNvPr id="5" name="Tekstvak 4">
            <a:extLst>
              <a:ext uri="{FF2B5EF4-FFF2-40B4-BE49-F238E27FC236}">
                <a16:creationId xmlns:a16="http://schemas.microsoft.com/office/drawing/2014/main" id="{29269FD8-2A50-6C43-A46E-70370A29E020}"/>
              </a:ext>
            </a:extLst>
          </p:cNvPr>
          <p:cNvSpPr txBox="1"/>
          <p:nvPr/>
        </p:nvSpPr>
        <p:spPr>
          <a:xfrm>
            <a:off x="10543037" y="143594"/>
            <a:ext cx="4903919" cy="1938992"/>
          </a:xfrm>
          <a:prstGeom prst="rect">
            <a:avLst/>
          </a:prstGeom>
          <a:noFill/>
        </p:spPr>
        <p:txBody>
          <a:bodyPr wrap="square" rtlCol="0">
            <a:spAutoFit/>
          </a:bodyPr>
          <a:lstStyle/>
          <a:p>
            <a:r>
              <a:rPr lang="nl-NL" sz="2000" b="1" dirty="0"/>
              <a:t>Behoud</a:t>
            </a:r>
          </a:p>
          <a:p>
            <a:r>
              <a:rPr lang="nl-NL" sz="2000" b="1" dirty="0"/>
              <a:t>Bescherming </a:t>
            </a:r>
          </a:p>
          <a:p>
            <a:r>
              <a:rPr lang="nl-NL" sz="2000" b="1" dirty="0"/>
              <a:t>Gebruik </a:t>
            </a:r>
          </a:p>
          <a:p>
            <a:r>
              <a:rPr lang="nl-NL" sz="2000" b="1" dirty="0"/>
              <a:t>Beheer </a:t>
            </a:r>
          </a:p>
          <a:p>
            <a:r>
              <a:rPr lang="nl-NL" sz="2000" b="1" dirty="0"/>
              <a:t>Ontwikkeling</a:t>
            </a:r>
          </a:p>
          <a:p>
            <a:endParaRPr lang="nl-NL" sz="2000" b="1" dirty="0"/>
          </a:p>
        </p:txBody>
      </p:sp>
      <p:sp>
        <p:nvSpPr>
          <p:cNvPr id="6" name="TextBox 8">
            <a:extLst>
              <a:ext uri="{FF2B5EF4-FFF2-40B4-BE49-F238E27FC236}">
                <a16:creationId xmlns:a16="http://schemas.microsoft.com/office/drawing/2014/main" id="{0673F001-80A8-D44B-BD88-75AAF79A1DC6}"/>
              </a:ext>
            </a:extLst>
          </p:cNvPr>
          <p:cNvSpPr txBox="1"/>
          <p:nvPr/>
        </p:nvSpPr>
        <p:spPr>
          <a:xfrm>
            <a:off x="6935708" y="123380"/>
            <a:ext cx="4543110" cy="6740307"/>
          </a:xfrm>
          <a:prstGeom prst="rect">
            <a:avLst/>
          </a:prstGeom>
          <a:noFill/>
        </p:spPr>
        <p:txBody>
          <a:bodyPr wrap="square" rtlCol="0">
            <a:spAutoFit/>
          </a:bodyPr>
          <a:lstStyle/>
          <a:p>
            <a:pPr marL="285750" indent="-285750">
              <a:buFont typeface="Arial"/>
              <a:buChar char="•"/>
            </a:pPr>
            <a:r>
              <a:rPr lang="en-US" sz="1800" dirty="0">
                <a:solidFill>
                  <a:srgbClr val="16230E"/>
                </a:solidFill>
              </a:rPr>
              <a:t>G</a:t>
            </a:r>
            <a:r>
              <a:rPr lang="nl-NL" sz="1800" dirty="0" err="1">
                <a:solidFill>
                  <a:srgbClr val="16230E"/>
                </a:solidFill>
              </a:rPr>
              <a:t>ezondheid</a:t>
            </a:r>
            <a:endParaRPr lang="nl-NL" sz="1800" dirty="0">
              <a:solidFill>
                <a:srgbClr val="16230E"/>
              </a:solidFill>
            </a:endParaRPr>
          </a:p>
          <a:p>
            <a:pPr marL="285750" indent="-285750">
              <a:buFont typeface="Arial"/>
              <a:buChar char="•"/>
            </a:pPr>
            <a:r>
              <a:rPr lang="nl-NL" sz="1800" dirty="0">
                <a:solidFill>
                  <a:srgbClr val="16230E"/>
                </a:solidFill>
              </a:rPr>
              <a:t>Grondeigendom</a:t>
            </a:r>
          </a:p>
          <a:p>
            <a:pPr marL="285750" indent="-285750">
              <a:buFont typeface="Arial"/>
              <a:buChar char="•"/>
            </a:pPr>
            <a:r>
              <a:rPr lang="nl-NL" sz="1800" b="1" i="1" dirty="0">
                <a:solidFill>
                  <a:srgbClr val="16230E"/>
                </a:solidFill>
              </a:rPr>
              <a:t>Landschappen</a:t>
            </a:r>
          </a:p>
          <a:p>
            <a:pPr marL="285750" indent="-285750">
              <a:buFont typeface="Arial"/>
              <a:buChar char="•"/>
            </a:pPr>
            <a:r>
              <a:rPr lang="en-US" sz="1800" dirty="0">
                <a:solidFill>
                  <a:srgbClr val="16230E"/>
                </a:solidFill>
              </a:rPr>
              <a:t>M</a:t>
            </a:r>
            <a:r>
              <a:rPr lang="nl-NL" sz="1800" dirty="0" err="1">
                <a:solidFill>
                  <a:srgbClr val="16230E"/>
                </a:solidFill>
              </a:rPr>
              <a:t>ilieu</a:t>
            </a:r>
            <a:endParaRPr lang="nl-NL" sz="1800" dirty="0">
              <a:solidFill>
                <a:srgbClr val="16230E"/>
              </a:solidFill>
            </a:endParaRPr>
          </a:p>
          <a:p>
            <a:pPr marL="285750" indent="-285750">
              <a:buFont typeface="Arial"/>
              <a:buChar char="•"/>
            </a:pPr>
            <a:r>
              <a:rPr lang="en-US" sz="1800" dirty="0">
                <a:solidFill>
                  <a:srgbClr val="16230E"/>
                </a:solidFill>
              </a:rPr>
              <a:t>K</a:t>
            </a:r>
            <a:r>
              <a:rPr lang="nl-NL" sz="1800" dirty="0" err="1">
                <a:solidFill>
                  <a:srgbClr val="16230E"/>
                </a:solidFill>
              </a:rPr>
              <a:t>limaat</a:t>
            </a:r>
            <a:r>
              <a:rPr lang="nl-NL" sz="1800" dirty="0">
                <a:solidFill>
                  <a:srgbClr val="16230E"/>
                </a:solidFill>
              </a:rPr>
              <a:t> (adaptatie, CO2 reductie)</a:t>
            </a:r>
          </a:p>
          <a:p>
            <a:pPr marL="285750" indent="-285750">
              <a:buFont typeface="Arial"/>
              <a:buChar char="•"/>
            </a:pPr>
            <a:r>
              <a:rPr lang="nl-NL" sz="1800" dirty="0">
                <a:solidFill>
                  <a:srgbClr val="16230E"/>
                </a:solidFill>
              </a:rPr>
              <a:t>(</a:t>
            </a:r>
            <a:r>
              <a:rPr lang="nl-NL" sz="1800" dirty="0" err="1">
                <a:solidFill>
                  <a:srgbClr val="16230E"/>
                </a:solidFill>
              </a:rPr>
              <a:t>Omgevings</a:t>
            </a:r>
            <a:r>
              <a:rPr lang="nl-NL" sz="1800" dirty="0">
                <a:solidFill>
                  <a:srgbClr val="16230E"/>
                </a:solidFill>
              </a:rPr>
              <a:t>)veiligheid</a:t>
            </a:r>
          </a:p>
          <a:p>
            <a:pPr marL="285750" indent="-285750">
              <a:buFont typeface="Arial"/>
              <a:buChar char="•"/>
            </a:pPr>
            <a:r>
              <a:rPr lang="nl-NL" sz="1800" dirty="0">
                <a:solidFill>
                  <a:srgbClr val="16230E"/>
                </a:solidFill>
              </a:rPr>
              <a:t>Sociale cohesie</a:t>
            </a:r>
          </a:p>
          <a:p>
            <a:pPr marL="285750" indent="-285750">
              <a:buFont typeface="Arial"/>
              <a:buChar char="•"/>
            </a:pPr>
            <a:r>
              <a:rPr lang="nl-NL" sz="1800" dirty="0">
                <a:solidFill>
                  <a:srgbClr val="16230E"/>
                </a:solidFill>
              </a:rPr>
              <a:t>Beleving en ruimtelijke kwaliteit</a:t>
            </a:r>
          </a:p>
          <a:p>
            <a:pPr marL="285750" indent="-285750">
              <a:buFont typeface="Arial"/>
              <a:buChar char="•"/>
            </a:pPr>
            <a:r>
              <a:rPr lang="en-US" sz="1800" dirty="0">
                <a:solidFill>
                  <a:srgbClr val="16230E"/>
                </a:solidFill>
              </a:rPr>
              <a:t>E</a:t>
            </a:r>
            <a:r>
              <a:rPr lang="nl-NL" sz="1800" dirty="0" err="1">
                <a:solidFill>
                  <a:srgbClr val="16230E"/>
                </a:solidFill>
              </a:rPr>
              <a:t>conomie</a:t>
            </a:r>
            <a:r>
              <a:rPr lang="nl-NL" sz="1800" dirty="0">
                <a:solidFill>
                  <a:srgbClr val="16230E"/>
                </a:solidFill>
              </a:rPr>
              <a:t> en vestigingsklimaat</a:t>
            </a:r>
          </a:p>
          <a:p>
            <a:pPr marL="285750" indent="-285750">
              <a:buFont typeface="Arial"/>
              <a:buChar char="•"/>
            </a:pPr>
            <a:r>
              <a:rPr lang="en-US" sz="1800" dirty="0">
                <a:solidFill>
                  <a:srgbClr val="16230E"/>
                </a:solidFill>
              </a:rPr>
              <a:t>T</a:t>
            </a:r>
            <a:r>
              <a:rPr lang="nl-NL" sz="1800" dirty="0" err="1">
                <a:solidFill>
                  <a:srgbClr val="16230E"/>
                </a:solidFill>
              </a:rPr>
              <a:t>oegankelijkheid</a:t>
            </a:r>
            <a:r>
              <a:rPr lang="nl-NL" sz="1800" dirty="0">
                <a:solidFill>
                  <a:srgbClr val="16230E"/>
                </a:solidFill>
              </a:rPr>
              <a:t> openbare ruimte</a:t>
            </a:r>
          </a:p>
          <a:p>
            <a:pPr marL="285750" indent="-285750">
              <a:buFont typeface="Arial"/>
              <a:buChar char="•"/>
            </a:pPr>
            <a:r>
              <a:rPr lang="en-US" sz="1800" b="1" i="1" dirty="0">
                <a:solidFill>
                  <a:srgbClr val="16230E"/>
                </a:solidFill>
              </a:rPr>
              <a:t>B</a:t>
            </a:r>
            <a:r>
              <a:rPr lang="nl-NL" sz="1800" b="1" i="1" dirty="0" err="1">
                <a:solidFill>
                  <a:srgbClr val="16230E"/>
                </a:solidFill>
              </a:rPr>
              <a:t>odem</a:t>
            </a:r>
            <a:endParaRPr lang="nl-NL" sz="1800" b="1" i="1" dirty="0">
              <a:solidFill>
                <a:srgbClr val="16230E"/>
              </a:solidFill>
            </a:endParaRPr>
          </a:p>
          <a:p>
            <a:pPr marL="285750" indent="-285750">
              <a:buFont typeface="Arial"/>
              <a:buChar char="•"/>
            </a:pPr>
            <a:r>
              <a:rPr lang="nl-NL" sz="1800" b="1" i="1" dirty="0">
                <a:solidFill>
                  <a:srgbClr val="16230E"/>
                </a:solidFill>
              </a:rPr>
              <a:t>Watersystemen</a:t>
            </a:r>
          </a:p>
          <a:p>
            <a:pPr marL="285750" indent="-285750">
              <a:buFont typeface="Arial"/>
              <a:buChar char="•"/>
            </a:pPr>
            <a:r>
              <a:rPr lang="en-US" sz="1800" b="1" i="1" dirty="0">
                <a:solidFill>
                  <a:srgbClr val="16230E"/>
                </a:solidFill>
              </a:rPr>
              <a:t>W</a:t>
            </a:r>
            <a:r>
              <a:rPr lang="nl-NL" sz="1800" b="1" i="1" dirty="0">
                <a:solidFill>
                  <a:srgbClr val="16230E"/>
                </a:solidFill>
              </a:rPr>
              <a:t>ater </a:t>
            </a:r>
          </a:p>
          <a:p>
            <a:pPr marL="285750" indent="-285750">
              <a:buFont typeface="Arial"/>
              <a:buChar char="•"/>
            </a:pPr>
            <a:r>
              <a:rPr lang="nl-NL" sz="1800" b="1" i="1" dirty="0">
                <a:solidFill>
                  <a:srgbClr val="16230E"/>
                </a:solidFill>
              </a:rPr>
              <a:t>Natuur </a:t>
            </a:r>
          </a:p>
          <a:p>
            <a:pPr marL="285750" indent="-285750">
              <a:buFont typeface="Arial"/>
              <a:buChar char="•"/>
            </a:pPr>
            <a:r>
              <a:rPr lang="nl-NL" sz="1800" b="1" i="1" dirty="0">
                <a:solidFill>
                  <a:srgbClr val="16230E"/>
                </a:solidFill>
              </a:rPr>
              <a:t>Bouwwerken</a:t>
            </a:r>
          </a:p>
          <a:p>
            <a:pPr marL="285750" indent="-285750">
              <a:buFont typeface="Arial"/>
              <a:buChar char="•"/>
            </a:pPr>
            <a:r>
              <a:rPr lang="nl-NL" sz="1800" dirty="0">
                <a:solidFill>
                  <a:srgbClr val="16230E"/>
                </a:solidFill>
              </a:rPr>
              <a:t>Ruimtelijke kwaliteit of welstand</a:t>
            </a:r>
          </a:p>
          <a:p>
            <a:pPr marL="285750" indent="-285750">
              <a:buFont typeface="Arial"/>
              <a:buChar char="•"/>
            </a:pPr>
            <a:r>
              <a:rPr lang="en-US" sz="1800" dirty="0">
                <a:solidFill>
                  <a:srgbClr val="16230E"/>
                </a:solidFill>
              </a:rPr>
              <a:t>A</a:t>
            </a:r>
            <a:r>
              <a:rPr lang="nl-NL" sz="1800" dirty="0" err="1">
                <a:solidFill>
                  <a:srgbClr val="16230E"/>
                </a:solidFill>
              </a:rPr>
              <a:t>rcheologie</a:t>
            </a:r>
            <a:r>
              <a:rPr lang="nl-NL" sz="1800" dirty="0">
                <a:solidFill>
                  <a:srgbClr val="16230E"/>
                </a:solidFill>
              </a:rPr>
              <a:t> </a:t>
            </a:r>
          </a:p>
          <a:p>
            <a:pPr marL="285750" indent="-285750">
              <a:buFont typeface="Arial"/>
              <a:buChar char="•"/>
            </a:pPr>
            <a:r>
              <a:rPr lang="nl-NL" sz="1800" dirty="0">
                <a:solidFill>
                  <a:srgbClr val="16230E"/>
                </a:solidFill>
              </a:rPr>
              <a:t>Monumenten</a:t>
            </a:r>
          </a:p>
          <a:p>
            <a:pPr marL="285750" indent="-285750">
              <a:buFont typeface="Arial"/>
              <a:buChar char="•"/>
            </a:pPr>
            <a:r>
              <a:rPr lang="en-US" sz="1800" b="1" i="1" dirty="0">
                <a:solidFill>
                  <a:srgbClr val="16230E"/>
                </a:solidFill>
              </a:rPr>
              <a:t>C</a:t>
            </a:r>
            <a:r>
              <a:rPr lang="nl-NL" sz="1800" b="1" i="1" dirty="0" err="1">
                <a:solidFill>
                  <a:srgbClr val="16230E"/>
                </a:solidFill>
              </a:rPr>
              <a:t>ultureel</a:t>
            </a:r>
            <a:r>
              <a:rPr lang="nl-NL" sz="1800" b="1" i="1" dirty="0">
                <a:solidFill>
                  <a:srgbClr val="16230E"/>
                </a:solidFill>
              </a:rPr>
              <a:t> erfgoed</a:t>
            </a:r>
          </a:p>
          <a:p>
            <a:pPr marL="285750" indent="-285750">
              <a:buFont typeface="Arial"/>
              <a:buChar char="•"/>
            </a:pPr>
            <a:r>
              <a:rPr lang="nl-NL" sz="1800" dirty="0">
                <a:solidFill>
                  <a:srgbClr val="16230E"/>
                </a:solidFill>
              </a:rPr>
              <a:t>Werelderfgoed</a:t>
            </a:r>
          </a:p>
          <a:p>
            <a:pPr marL="285750" indent="-285750">
              <a:buFont typeface="Arial"/>
              <a:buChar char="•"/>
            </a:pPr>
            <a:r>
              <a:rPr lang="nl-NL" sz="1800" b="1" i="1" dirty="0">
                <a:solidFill>
                  <a:srgbClr val="16230E"/>
                </a:solidFill>
              </a:rPr>
              <a:t>Infrastructuur</a:t>
            </a:r>
          </a:p>
          <a:p>
            <a:pPr marL="285750" indent="-285750">
              <a:buFont typeface="Arial"/>
              <a:buChar char="•"/>
            </a:pPr>
            <a:r>
              <a:rPr lang="en-US" sz="1800" dirty="0">
                <a:solidFill>
                  <a:srgbClr val="16230E"/>
                </a:solidFill>
              </a:rPr>
              <a:t>M</a:t>
            </a:r>
            <a:r>
              <a:rPr lang="nl-NL" sz="1800" dirty="0" err="1">
                <a:solidFill>
                  <a:srgbClr val="16230E"/>
                </a:solidFill>
              </a:rPr>
              <a:t>obiliteit</a:t>
            </a:r>
            <a:endParaRPr lang="nl-NL" sz="1800" dirty="0">
              <a:solidFill>
                <a:srgbClr val="16230E"/>
              </a:solidFill>
            </a:endParaRPr>
          </a:p>
          <a:p>
            <a:pPr marL="285750" indent="-285750">
              <a:buFont typeface="Arial"/>
              <a:buChar char="•"/>
            </a:pPr>
            <a:r>
              <a:rPr lang="en-US" sz="1800" b="1" i="1" dirty="0">
                <a:solidFill>
                  <a:srgbClr val="16230E"/>
                </a:solidFill>
              </a:rPr>
              <a:t>L</a:t>
            </a:r>
            <a:r>
              <a:rPr lang="nl-NL" sz="1800" b="1" i="1" dirty="0" err="1">
                <a:solidFill>
                  <a:srgbClr val="16230E"/>
                </a:solidFill>
              </a:rPr>
              <a:t>ucht</a:t>
            </a:r>
            <a:r>
              <a:rPr lang="nl-NL" sz="1800" b="1" i="1" dirty="0">
                <a:solidFill>
                  <a:srgbClr val="16230E"/>
                </a:solidFill>
              </a:rPr>
              <a:t>(kwaliteit)</a:t>
            </a:r>
          </a:p>
          <a:p>
            <a:pPr marL="285750" indent="-285750">
              <a:buFont typeface="Arial"/>
              <a:buChar char="•"/>
            </a:pPr>
            <a:r>
              <a:rPr lang="nl-NL" sz="1800" dirty="0">
                <a:solidFill>
                  <a:srgbClr val="16230E"/>
                </a:solidFill>
              </a:rPr>
              <a:t>APV: delen </a:t>
            </a:r>
          </a:p>
        </p:txBody>
      </p:sp>
      <p:sp>
        <p:nvSpPr>
          <p:cNvPr id="10" name="Tekstvak 9">
            <a:extLst>
              <a:ext uri="{FF2B5EF4-FFF2-40B4-BE49-F238E27FC236}">
                <a16:creationId xmlns:a16="http://schemas.microsoft.com/office/drawing/2014/main" id="{FAB10775-842B-DD47-9F3E-B292A6E47C49}"/>
              </a:ext>
            </a:extLst>
          </p:cNvPr>
          <p:cNvSpPr txBox="1"/>
          <p:nvPr/>
        </p:nvSpPr>
        <p:spPr>
          <a:xfrm>
            <a:off x="3981780" y="248695"/>
            <a:ext cx="2710850" cy="2062103"/>
          </a:xfrm>
          <a:prstGeom prst="rect">
            <a:avLst/>
          </a:prstGeom>
          <a:solidFill>
            <a:srgbClr val="F6F6F6"/>
          </a:solidFill>
        </p:spPr>
        <p:txBody>
          <a:bodyPr wrap="square" rtlCol="0">
            <a:spAutoFit/>
          </a:bodyPr>
          <a:lstStyle/>
          <a:p>
            <a:r>
              <a:rPr lang="nl-NL" sz="3200" b="1" dirty="0"/>
              <a:t>Integraal</a:t>
            </a:r>
          </a:p>
          <a:p>
            <a:endParaRPr lang="nl-NL" sz="1600" b="1" dirty="0"/>
          </a:p>
          <a:p>
            <a:r>
              <a:rPr lang="nl-NL" sz="1600" b="1" dirty="0"/>
              <a:t>Fysieke leefomgeving en gevolgen voor de fysieke leefomgeving of voor de mens door de fysieke leefomgeving.</a:t>
            </a:r>
          </a:p>
        </p:txBody>
      </p:sp>
    </p:spTree>
    <p:extLst>
      <p:ext uri="{BB962C8B-B14F-4D97-AF65-F5344CB8AC3E}">
        <p14:creationId xmlns:p14="http://schemas.microsoft.com/office/powerpoint/2010/main" val="2508938933"/>
      </p:ext>
    </p:extLst>
  </p:cSld>
  <p:clrMapOvr>
    <a:masterClrMapping/>
  </p:clrMapOvr>
</p:sld>
</file>

<file path=ppt/theme/theme1.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2.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CE455056-2E07-40E3-A23C-F1856412D281}" vid="{E190F73E-30FE-4981-A67C-E1D98411DE6E}"/>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VNG</Template>
  <TotalTime>21</TotalTime>
  <Words>1326</Words>
  <Application>Microsoft Office PowerPoint</Application>
  <PresentationFormat>Breedbeeld</PresentationFormat>
  <Paragraphs>224</Paragraphs>
  <Slides>31</Slides>
  <Notes>14</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31</vt:i4>
      </vt:variant>
    </vt:vector>
  </HeadingPairs>
  <TitlesOfParts>
    <vt:vector size="39" baseType="lpstr">
      <vt:lpstr>Microsoft YaHei</vt:lpstr>
      <vt:lpstr>MS PGothic</vt:lpstr>
      <vt:lpstr>MS PGothic</vt:lpstr>
      <vt:lpstr>Arial</vt:lpstr>
      <vt:lpstr>Calibri</vt:lpstr>
      <vt:lpstr>Verdana</vt:lpstr>
      <vt:lpstr>VNG_Basis - kopie</vt:lpstr>
      <vt:lpstr>VNG Titels</vt:lpstr>
      <vt:lpstr>De Omgevingswet</vt:lpstr>
      <vt:lpstr>PowerPoint-presentatie</vt:lpstr>
      <vt:lpstr>PowerPoint-presentatie</vt:lpstr>
      <vt:lpstr>PowerPoint-presentatie</vt:lpstr>
      <vt:lpstr>Wat weten de raadsleden van stand bij:</vt:lpstr>
      <vt:lpstr>PowerPoint-presentatie</vt:lpstr>
      <vt:lpstr>Omgevingsvisie </vt:lpstr>
      <vt:lpstr>PowerPoint-presentatie</vt:lpstr>
      <vt:lpstr>PowerPoint-presentatie</vt:lpstr>
      <vt:lpstr>PowerPoint-presentatie</vt:lpstr>
      <vt:lpstr>Participatie door bevoegd gezag</vt:lpstr>
      <vt:lpstr>Participatie bij omgevingsvisie en -plan</vt:lpstr>
      <vt:lpstr>Participatie door de initiatiefnemer: aanvraagvereiste</vt:lpstr>
      <vt:lpstr>PowerPoint-presentatie</vt:lpstr>
      <vt:lpstr>PowerPoint-presentatie</vt:lpstr>
      <vt:lpstr>Keuze 1: Faciliteren of sturen</vt:lpstr>
      <vt:lpstr>PowerPoint-presentatie</vt:lpstr>
      <vt:lpstr>PowerPoint-presentatie</vt:lpstr>
      <vt:lpstr>Minimaal gereed 2021 </vt:lpstr>
      <vt:lpstr>PowerPoint-presentatie</vt:lpstr>
      <vt:lpstr>PowerPoint-presentatie</vt:lpstr>
      <vt:lpstr>PowerPoint-presentatie</vt:lpstr>
      <vt:lpstr>Discussie </vt:lpstr>
      <vt:lpstr>Discussie </vt:lpstr>
      <vt:lpstr>Discussie </vt:lpstr>
      <vt:lpstr>Discussie</vt:lpstr>
      <vt:lpstr>amendementen Van Eijs cs en Smeulders </vt:lpstr>
      <vt:lpstr>PowerPoint-presentatie</vt:lpstr>
      <vt:lpstr>PowerPoint-presentatie</vt:lpstr>
      <vt:lpstr>PowerPoint-presentatie</vt:lpstr>
      <vt:lpstr>PowerPoint-presentatie</vt:lpstr>
    </vt:vector>
  </TitlesOfParts>
  <Company>Valid WPS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Omgevingswet</dc:title>
  <dc:creator>Kristel Lammers</dc:creator>
  <cp:keywords>All Places</cp:keywords>
  <cp:lastModifiedBy>Eelke Horselenberg</cp:lastModifiedBy>
  <cp:revision>105</cp:revision>
  <cp:lastPrinted>2016-11-29T12:08:35Z</cp:lastPrinted>
  <dcterms:created xsi:type="dcterms:W3CDTF">2018-07-11T06:48:54Z</dcterms:created>
  <dcterms:modified xsi:type="dcterms:W3CDTF">2019-06-12T08:05:19Z</dcterms:modified>
</cp:coreProperties>
</file>