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3"/>
  </p:notesMasterIdLst>
  <p:handoutMasterIdLst>
    <p:handoutMasterId r:id="rId14"/>
  </p:handoutMasterIdLst>
  <p:sldIdLst>
    <p:sldId id="684" r:id="rId2"/>
    <p:sldId id="685" r:id="rId3"/>
    <p:sldId id="732" r:id="rId4"/>
    <p:sldId id="730" r:id="rId5"/>
    <p:sldId id="509" r:id="rId6"/>
    <p:sldId id="261" r:id="rId7"/>
    <p:sldId id="1137" r:id="rId8"/>
    <p:sldId id="537" r:id="rId9"/>
    <p:sldId id="1497" r:id="rId10"/>
    <p:sldId id="533" r:id="rId11"/>
    <p:sldId id="731" r:id="rId12"/>
  </p:sldIdLst>
  <p:sldSz cx="12192000" cy="6858000"/>
  <p:notesSz cx="6805613" cy="99441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69" userDrawn="1">
          <p15:clr>
            <a:srgbClr val="A4A3A4"/>
          </p15:clr>
        </p15:guide>
        <p15:guide id="2" pos="70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2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o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BE19"/>
    <a:srgbClr val="87C319"/>
    <a:srgbClr val="89C119"/>
    <a:srgbClr val="8CC319"/>
    <a:srgbClr val="8EBB1D"/>
    <a:srgbClr val="8CC314"/>
    <a:srgbClr val="C0C0C0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0" autoAdjust="0"/>
    <p:restoredTop sz="50000" autoAdjust="0"/>
  </p:normalViewPr>
  <p:slideViewPr>
    <p:cSldViewPr snapToGrid="0">
      <p:cViewPr varScale="1">
        <p:scale>
          <a:sx n="91" d="100"/>
          <a:sy n="91" d="100"/>
        </p:scale>
        <p:origin x="-330" y="-114"/>
      </p:cViewPr>
      <p:guideLst>
        <p:guide orient="horz" pos="4069"/>
        <p:guide pos="70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2088" y="-234"/>
      </p:cViewPr>
      <p:guideLst>
        <p:guide orient="horz" pos="3222"/>
        <p:guide orient="horz" pos="3131"/>
        <p:guide pos="2236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0441" y="100260"/>
            <a:ext cx="3134965" cy="49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6" tIns="45779" rIns="91556" bIns="45779" numCol="1" anchor="t" anchorCtr="0" compatLnSpc="1">
            <a:prstTxWarp prst="textNoShape">
              <a:avLst/>
            </a:prstTxWarp>
          </a:bodyPr>
          <a:lstStyle>
            <a:lvl1pPr algn="l" defTabSz="915704" eaLnBrk="0" hangingPunct="0">
              <a:defRPr sz="1000"/>
            </a:lvl1pPr>
          </a:lstStyle>
          <a:p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5871" y="100260"/>
            <a:ext cx="2949302" cy="49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6" tIns="45779" rIns="91556" bIns="45779" numCol="1" anchor="t" anchorCtr="0" compatLnSpc="1">
            <a:prstTxWarp prst="textNoShape">
              <a:avLst/>
            </a:prstTxWarp>
          </a:bodyPr>
          <a:lstStyle>
            <a:lvl1pPr defTabSz="915704" eaLnBrk="0" hangingPunct="0">
              <a:defRPr sz="1000"/>
            </a:lvl1pPr>
          </a:lstStyle>
          <a:p>
            <a:fld id="{6845250C-6447-4D79-850B-6E8AEE1BF6BC}" type="datetimeFigureOut">
              <a:rPr lang="nl-NL"/>
              <a:pPr/>
              <a:t>2-3-2021</a:t>
            </a:fld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0441" y="9325582"/>
            <a:ext cx="3134965" cy="49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6" tIns="45779" rIns="91556" bIns="45779" numCol="1" anchor="b" anchorCtr="0" compatLnSpc="1">
            <a:prstTxWarp prst="textNoShape">
              <a:avLst/>
            </a:prstTxWarp>
          </a:bodyPr>
          <a:lstStyle>
            <a:lvl1pPr algn="l" defTabSz="915704" eaLnBrk="0" hangingPunct="0">
              <a:defRPr sz="1000"/>
            </a:lvl1pPr>
          </a:lstStyle>
          <a:p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5871" y="9325582"/>
            <a:ext cx="2949302" cy="49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6" tIns="45779" rIns="91556" bIns="45779" numCol="1" anchor="b" anchorCtr="0" compatLnSpc="1">
            <a:prstTxWarp prst="textNoShape">
              <a:avLst/>
            </a:prstTxWarp>
          </a:bodyPr>
          <a:lstStyle>
            <a:lvl1pPr defTabSz="915704" eaLnBrk="0" hangingPunct="0">
              <a:defRPr sz="1000"/>
            </a:lvl1pPr>
          </a:lstStyle>
          <a:p>
            <a:fld id="{097CAD04-0D1F-4BC7-8A66-3A41840C550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5199357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302" cy="49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6" tIns="45779" rIns="91556" bIns="45779" numCol="1" anchor="t" anchorCtr="0" compatLnSpc="1">
            <a:prstTxWarp prst="textNoShape">
              <a:avLst/>
            </a:prstTxWarp>
          </a:bodyPr>
          <a:lstStyle>
            <a:lvl1pPr algn="l" defTabSz="915704" eaLnBrk="0" hangingPunct="0">
              <a:defRPr sz="1200">
                <a:latin typeface="Times" pitchFamily="18" charset="0"/>
              </a:defRPr>
            </a:lvl1pPr>
          </a:lstStyle>
          <a:p>
            <a:endParaRPr lang="nl-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312" y="1"/>
            <a:ext cx="2949302" cy="49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6" tIns="45779" rIns="91556" bIns="45779" numCol="1" anchor="t" anchorCtr="0" compatLnSpc="1">
            <a:prstTxWarp prst="textNoShape">
              <a:avLst/>
            </a:prstTxWarp>
          </a:bodyPr>
          <a:lstStyle>
            <a:lvl1pPr defTabSz="915704" eaLnBrk="0" hangingPunct="0">
              <a:defRPr sz="1200">
                <a:latin typeface="Times" pitchFamily="18" charset="0"/>
              </a:defRPr>
            </a:lvl1pPr>
          </a:lstStyle>
          <a:p>
            <a:fld id="{191B977E-BB91-43B4-A496-E9BDEBC5DF1C}" type="datetimeFigureOut">
              <a:rPr lang="nl-NL"/>
              <a:pPr/>
              <a:t>2-3-2021</a:t>
            </a:fld>
            <a:endParaRPr lang="nl-NL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3098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532" y="4722946"/>
            <a:ext cx="4988551" cy="447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6" tIns="45779" rIns="91556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892"/>
            <a:ext cx="2949302" cy="49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6" tIns="45779" rIns="91556" bIns="45779" numCol="1" anchor="b" anchorCtr="0" compatLnSpc="1">
            <a:prstTxWarp prst="textNoShape">
              <a:avLst/>
            </a:prstTxWarp>
          </a:bodyPr>
          <a:lstStyle>
            <a:lvl1pPr algn="l" defTabSz="915704" eaLnBrk="0" hangingPunct="0">
              <a:defRPr sz="1200">
                <a:latin typeface="Times" pitchFamily="18" charset="0"/>
              </a:defRPr>
            </a:lvl1pPr>
          </a:lstStyle>
          <a:p>
            <a:endParaRPr lang="nl-NL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312" y="9445892"/>
            <a:ext cx="2949302" cy="49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6" tIns="45779" rIns="91556" bIns="45779" numCol="1" anchor="b" anchorCtr="0" compatLnSpc="1">
            <a:prstTxWarp prst="textNoShape">
              <a:avLst/>
            </a:prstTxWarp>
          </a:bodyPr>
          <a:lstStyle>
            <a:lvl1pPr defTabSz="915704" eaLnBrk="0" hangingPunct="0">
              <a:defRPr sz="1200">
                <a:latin typeface="Times" pitchFamily="18" charset="0"/>
              </a:defRPr>
            </a:lvl1pPr>
          </a:lstStyle>
          <a:p>
            <a:fld id="{054435D9-3CAF-48E0-BB60-1D789909C5B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456122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5F771-D71E-46D2-AB62-62842AED2FE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30987" cy="3730625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0056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30987" cy="3730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latin typeface="+mn-lt"/>
              </a:rPr>
              <a:t>Die essentiële voorwaarde heeft ertoe geleid dat de Ministeries van EZK, BZK en </a:t>
            </a:r>
            <a:r>
              <a:rPr lang="nl-NL" dirty="0" err="1">
                <a:latin typeface="+mn-lt"/>
              </a:rPr>
              <a:t>IenW</a:t>
            </a:r>
            <a:r>
              <a:rPr lang="nl-NL" dirty="0">
                <a:latin typeface="+mn-lt"/>
              </a:rPr>
              <a:t>, TNO, 4-TU.Bouw, Vereniging Hogescholen, </a:t>
            </a:r>
            <a:r>
              <a:rPr lang="nl-NL" dirty="0" err="1">
                <a:latin typeface="+mn-lt"/>
              </a:rPr>
              <a:t>NLIngenieurs</a:t>
            </a:r>
            <a:r>
              <a:rPr lang="nl-NL" dirty="0">
                <a:latin typeface="+mn-lt"/>
              </a:rPr>
              <a:t>, Techniek NL en Bouwend Nederland in 2018 hebben getekend voor de oprichting van het Bouw- en Techniek Innovatie Centrum. </a:t>
            </a:r>
          </a:p>
          <a:p>
            <a:endParaRPr lang="nl-NL" dirty="0">
              <a:latin typeface="+mn-lt"/>
            </a:endParaRPr>
          </a:p>
          <a:p>
            <a:r>
              <a:rPr lang="nl-NL" dirty="0">
                <a:latin typeface="+mn-lt"/>
              </a:rPr>
              <a:t>Het BTIC is op zichzelf ook een publiek-private samenwerking. </a:t>
            </a:r>
          </a:p>
          <a:p>
            <a:endParaRPr lang="nl-NL" dirty="0">
              <a:latin typeface="+mn-lt"/>
            </a:endParaRPr>
          </a:p>
          <a:p>
            <a:r>
              <a:rPr lang="nl-NL" dirty="0">
                <a:latin typeface="+mn-lt"/>
              </a:rPr>
              <a:t>In het BTIC bundelen zij hun krachten om langjarige kennis- en innovatieprogramma’s tot stand te brengen.</a:t>
            </a:r>
          </a:p>
          <a:p>
            <a:endParaRPr lang="nl-NL" dirty="0">
              <a:latin typeface="+mn-lt"/>
            </a:endParaRPr>
          </a:p>
          <a:p>
            <a:r>
              <a:rPr lang="nl-NL" dirty="0">
                <a:latin typeface="+mn-lt"/>
              </a:rPr>
              <a:t>Deze programma’s dekken uiteindelijk zowel de woningmarkt, utiliteitsmarkt, en infrastructuur als overkoepelende </a:t>
            </a:r>
            <a:r>
              <a:rPr lang="nl-NL" dirty="0" err="1">
                <a:latin typeface="+mn-lt"/>
              </a:rPr>
              <a:t>enablers</a:t>
            </a:r>
            <a:r>
              <a:rPr lang="nl-NL" dirty="0">
                <a:latin typeface="+mn-lt"/>
              </a:rPr>
              <a:t> zoals digitalisering, circulariteit, en opleidingen.</a:t>
            </a:r>
          </a:p>
          <a:p>
            <a:endParaRPr lang="nl-NL" dirty="0">
              <a:latin typeface="+mn-lt"/>
            </a:endParaRPr>
          </a:p>
          <a:p>
            <a:r>
              <a:rPr lang="nl-NL" dirty="0">
                <a:latin typeface="+mn-lt"/>
              </a:rPr>
              <a:t>Het BTIC is een ‘virtueel’ centrum. </a:t>
            </a:r>
            <a:r>
              <a:rPr lang="nl-NL" dirty="0" err="1">
                <a:latin typeface="+mn-lt"/>
              </a:rPr>
              <a:t>Lean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and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mean</a:t>
            </a:r>
            <a:r>
              <a:rPr lang="nl-NL" dirty="0">
                <a:latin typeface="+mn-lt"/>
              </a:rPr>
              <a:t> en vanuit een netwerkgedachte. </a:t>
            </a:r>
          </a:p>
          <a:p>
            <a:endParaRPr lang="nl-NL" dirty="0">
              <a:latin typeface="+mn-lt"/>
            </a:endParaRPr>
          </a:p>
          <a:p>
            <a:r>
              <a:rPr lang="nl-NL" dirty="0">
                <a:latin typeface="+mn-lt"/>
              </a:rPr>
              <a:t>Het ‘bureau’ bestaat uit drie personen: trekker vanuit bedrijven, kennisinstituten en universiteiten/hogescholen. De spin in het web. En rapporteert aan een BTIC-raad.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2832F-A8E3-4B68-8578-F348E66253F9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33932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4D591-63B3-884E-AA10-ECC4233D929E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12311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therefore stepping up efforts to save energy and cut emissions. There are many ways to use raw materials more efficiently and reduce waste. </a:t>
            </a:r>
          </a:p>
          <a:p>
            <a:pPr>
              <a:spcBef>
                <a:spcPts val="600"/>
              </a:spcBef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2050 buildings and other structures must be built, (re)used, maintained and demolished sustainably. They must be energy neutral and made of sustainable materials.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5F581-9871-4021-9958-8E76291CBF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73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4D591-63B3-884E-AA10-ECC4233D929E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321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0" y="6584950"/>
            <a:ext cx="12192000" cy="2730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8C11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nl-NL" sz="2200"/>
          </a:p>
        </p:txBody>
      </p:sp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622300" y="2057400"/>
            <a:ext cx="9956800" cy="1981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 sz="2200"/>
          </a:p>
        </p:txBody>
      </p:sp>
      <p:sp>
        <p:nvSpPr>
          <p:cNvPr id="6" name="Rectangle 20"/>
          <p:cNvSpPr>
            <a:spLocks noChangeArrowheads="1"/>
          </p:cNvSpPr>
          <p:nvPr userDrawn="1"/>
        </p:nvSpPr>
        <p:spPr bwMode="auto">
          <a:xfrm>
            <a:off x="0" y="0"/>
            <a:ext cx="626533" cy="2057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 sz="2200"/>
          </a:p>
        </p:txBody>
      </p:sp>
      <p:sp>
        <p:nvSpPr>
          <p:cNvPr id="7" name="Line 22"/>
          <p:cNvSpPr>
            <a:spLocks noChangeShapeType="1"/>
          </p:cNvSpPr>
          <p:nvPr userDrawn="1"/>
        </p:nvSpPr>
        <p:spPr bwMode="auto">
          <a:xfrm>
            <a:off x="0" y="6781800"/>
            <a:ext cx="1219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 sz="2200"/>
          </a:p>
        </p:txBody>
      </p:sp>
      <p:sp>
        <p:nvSpPr>
          <p:cNvPr id="8" name="Line 24"/>
          <p:cNvSpPr>
            <a:spLocks noChangeShapeType="1"/>
          </p:cNvSpPr>
          <p:nvPr userDrawn="1"/>
        </p:nvSpPr>
        <p:spPr bwMode="auto">
          <a:xfrm>
            <a:off x="0" y="6134100"/>
            <a:ext cx="1219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 sz="2200"/>
          </a:p>
        </p:txBody>
      </p:sp>
      <p:pic>
        <p:nvPicPr>
          <p:cNvPr id="9" name="Picture 29" descr="TU_Delft_2.png                                                 00095E43Smidswater Server              C1CD65DB: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1" y="6184900"/>
            <a:ext cx="118321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0"/>
          <p:cNvSpPr txBox="1">
            <a:spLocks noChangeArrowheads="1"/>
          </p:cNvSpPr>
          <p:nvPr userDrawn="1"/>
        </p:nvSpPr>
        <p:spPr bwMode="auto">
          <a:xfrm>
            <a:off x="1998133" y="6572251"/>
            <a:ext cx="3962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nl-NL" sz="800">
                <a:solidFill>
                  <a:schemeClr val="bg1"/>
                </a:solidFill>
              </a:rPr>
              <a:t>Challenge the future</a:t>
            </a:r>
            <a:endParaRPr lang="nl-NL" sz="2200"/>
          </a:p>
        </p:txBody>
      </p: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1998133" y="6292850"/>
            <a:ext cx="13208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nl-NL" sz="500"/>
              <a:t>Delft</a:t>
            </a:r>
          </a:p>
          <a:p>
            <a:pPr algn="l">
              <a:lnSpc>
                <a:spcPct val="90000"/>
              </a:lnSpc>
              <a:defRPr/>
            </a:pPr>
            <a:r>
              <a:rPr lang="nl-NL" sz="500"/>
              <a:t>University of</a:t>
            </a:r>
          </a:p>
          <a:p>
            <a:pPr algn="l">
              <a:lnSpc>
                <a:spcPct val="90000"/>
              </a:lnSpc>
              <a:defRPr/>
            </a:pPr>
            <a:r>
              <a:rPr lang="nl-NL" sz="500"/>
              <a:t>Technology</a:t>
            </a:r>
            <a:endParaRPr lang="nl-NL" sz="2200"/>
          </a:p>
        </p:txBody>
      </p:sp>
      <p:sp>
        <p:nvSpPr>
          <p:cNvPr id="2713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0167" y="2667000"/>
            <a:ext cx="9241367" cy="457200"/>
          </a:xfrm>
        </p:spPr>
        <p:txBody>
          <a:bodyPr/>
          <a:lstStyle>
            <a:lvl1pPr marL="0" indent="0"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271393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14401" y="2743200"/>
            <a:ext cx="9241367" cy="381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2"/>
                </a:solidFill>
                <a:latin typeface="Bookman Old Style" pitchFamily="18" charset="0"/>
              </a:defRPr>
            </a:lvl1pPr>
          </a:lstStyle>
          <a:p>
            <a:r>
              <a:rPr lang="en-US" dirty="0"/>
              <a:t>WK2020 </a:t>
            </a:r>
            <a:r>
              <a:rPr lang="en-US" dirty="0" err="1"/>
              <a:t>Slotmanifestatie</a:t>
            </a:r>
            <a:r>
              <a:rPr lang="en-US" dirty="0"/>
              <a:t> 31 </a:t>
            </a:r>
            <a:r>
              <a:rPr lang="en-US" dirty="0" err="1"/>
              <a:t>januari</a:t>
            </a:r>
            <a:r>
              <a:rPr lang="en-US" dirty="0"/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xmlns="" val="4036903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18135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83651" y="457200"/>
            <a:ext cx="2552700" cy="48768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23434" y="457200"/>
            <a:ext cx="7457017" cy="48768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814783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3434" y="457200"/>
            <a:ext cx="10212917" cy="10668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1234018" y="2286000"/>
            <a:ext cx="10198100" cy="3048000"/>
          </a:xfr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xmlns="" val="1110096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3434" y="152400"/>
            <a:ext cx="10212917" cy="5334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4018" y="1295400"/>
            <a:ext cx="4997449" cy="47244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6434667" y="1295400"/>
            <a:ext cx="4997451" cy="2286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6434667" y="3733800"/>
            <a:ext cx="4997451" cy="2286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784299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3434" y="152400"/>
            <a:ext cx="10212917" cy="5334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1234018" y="1295400"/>
            <a:ext cx="10198100" cy="4724400"/>
          </a:xfr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xmlns="" val="87408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74174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221059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4018" y="2286000"/>
            <a:ext cx="4997449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34667" y="2286000"/>
            <a:ext cx="4997451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77945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07809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185664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3649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374052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333436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55" name="Rectangle 19"/>
          <p:cNvSpPr>
            <a:spLocks noChangeArrowheads="1"/>
          </p:cNvSpPr>
          <p:nvPr userDrawn="1"/>
        </p:nvSpPr>
        <p:spPr bwMode="auto">
          <a:xfrm>
            <a:off x="0" y="6584950"/>
            <a:ext cx="12192000" cy="2730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8C11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nl-NL" sz="2200"/>
          </a:p>
        </p:txBody>
      </p:sp>
      <p:sp>
        <p:nvSpPr>
          <p:cNvPr id="270356" name="Line 20"/>
          <p:cNvSpPr>
            <a:spLocks noChangeShapeType="1"/>
          </p:cNvSpPr>
          <p:nvPr userDrawn="1"/>
        </p:nvSpPr>
        <p:spPr bwMode="auto">
          <a:xfrm>
            <a:off x="0" y="6781800"/>
            <a:ext cx="1219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 sz="2200"/>
          </a:p>
        </p:txBody>
      </p:sp>
      <p:sp>
        <p:nvSpPr>
          <p:cNvPr id="270364" name="Rectangle 28"/>
          <p:cNvSpPr>
            <a:spLocks noChangeArrowheads="1"/>
          </p:cNvSpPr>
          <p:nvPr userDrawn="1"/>
        </p:nvSpPr>
        <p:spPr bwMode="auto">
          <a:xfrm>
            <a:off x="0" y="0"/>
            <a:ext cx="626533" cy="2057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 sz="2200"/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>
            <a:off x="0" y="6134100"/>
            <a:ext cx="1219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 sz="2200"/>
          </a:p>
        </p:txBody>
      </p:sp>
      <p:pic>
        <p:nvPicPr>
          <p:cNvPr id="10251" name="Picture 29" descr="TU_Delft_2.png                                                 00095E43Smidswater Server              C1CD65DB: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1" y="6184900"/>
            <a:ext cx="118321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58851" y="0"/>
            <a:ext cx="841798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02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851" y="2057401"/>
            <a:ext cx="101981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Bookman Old Style" pitchFamily="18" charset="0"/>
        </a:defRPr>
      </a:lvl5pPr>
      <a:lvl6pPr marL="13144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355600" indent="-355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1889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2pPr>
      <a:lvl3pPr marL="1095375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>
          <a:solidFill>
            <a:schemeClr val="tx1"/>
          </a:solidFill>
          <a:latin typeface="+mn-lt"/>
        </a:defRPr>
      </a:lvl3pPr>
      <a:lvl4pPr marL="1465263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4pPr>
      <a:lvl5pPr marL="183515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5pPr>
      <a:lvl6pPr marL="21764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6161" y="2111515"/>
            <a:ext cx="8507413" cy="13557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dirty="0">
                <a:solidFill>
                  <a:schemeClr val="bg1"/>
                </a:solidFill>
              </a:rPr>
              <a:t>Duurzaam en </a:t>
            </a:r>
            <a:r>
              <a:rPr lang="nl-NL" dirty="0" err="1">
                <a:solidFill>
                  <a:schemeClr val="bg1"/>
                </a:solidFill>
              </a:rPr>
              <a:t>toekomstvast</a:t>
            </a:r>
            <a:r>
              <a:rPr lang="nl-NL" dirty="0">
                <a:solidFill>
                  <a:schemeClr val="bg1"/>
                </a:solidFill>
              </a:rPr>
              <a:t> bouwen</a:t>
            </a:r>
            <a:r>
              <a:rPr lang="nl-NL" sz="2400" dirty="0">
                <a:solidFill>
                  <a:schemeClr val="bg1"/>
                </a:solidFill>
              </a:rPr>
              <a:t/>
            </a:r>
            <a:br>
              <a:rPr lang="nl-NL" sz="2400" dirty="0">
                <a:solidFill>
                  <a:schemeClr val="bg1"/>
                </a:solidFill>
              </a:rPr>
            </a:br>
            <a:endParaRPr lang="nl-NL" sz="1600" dirty="0">
              <a:solidFill>
                <a:srgbClr val="82BE19"/>
              </a:solidFill>
            </a:endParaRP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74749" y="2993812"/>
            <a:ext cx="7018338" cy="6302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nl-NL" sz="16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nl-NL" sz="1600" dirty="0">
                <a:solidFill>
                  <a:schemeClr val="bg2"/>
                </a:solidFill>
              </a:rPr>
              <a:t>Henk Visscher – </a:t>
            </a:r>
            <a:r>
              <a:rPr lang="nl-NL" sz="1600" dirty="0" err="1">
                <a:solidFill>
                  <a:schemeClr val="bg2"/>
                </a:solidFill>
              </a:rPr>
              <a:t>TUDelft</a:t>
            </a:r>
            <a:r>
              <a:rPr lang="nl-NL" sz="1600" dirty="0">
                <a:solidFill>
                  <a:schemeClr val="bg2"/>
                </a:solidFill>
              </a:rPr>
              <a:t> - BTIC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7564" y="4360069"/>
            <a:ext cx="2531570" cy="133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8" name="Picture 4" descr="Het Houten Huis">
            <a:extLst>
              <a:ext uri="{FF2B5EF4-FFF2-40B4-BE49-F238E27FC236}">
                <a16:creationId xmlns:a16="http://schemas.microsoft.com/office/drawing/2014/main" xmlns="" id="{6C322D61-6994-ED44-8D8C-16B6FDDB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00574" y="4360069"/>
            <a:ext cx="3096126" cy="206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3" descr="Afbeelding met tekening, klok&#10;&#10;Automatisch gegenereerde beschrijving">
            <a:extLst>
              <a:ext uri="{FF2B5EF4-FFF2-40B4-BE49-F238E27FC236}">
                <a16:creationId xmlns:a16="http://schemas.microsoft.com/office/drawing/2014/main" xmlns="" id="{B8846DB0-5806-884E-A0EF-2F482B40D8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53500" y="264864"/>
            <a:ext cx="2743200" cy="15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43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77017B6-B0E0-4A82-AAFD-065ED598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Uitdagingen ontwerpen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034DE6-DECE-4E4F-AF3A-3424BC6A8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Wat is de beste keuze: biologisch afbreekbaar, modulair herbruikbaar?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Hoe komen we tot keuzes die geaccepteerd worden in de hele bouw- en   beheerketen?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Hoe onderbouwen we keuzes in verschillende stadia van het ontwerpproces?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Hoe faciliteren we dat de gemaakte keuzes ook uitgevoerd worden (op een circulaire manier?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Hoe faciliteren we dat de betere keuzes ook mogelijk worden?</a:t>
            </a:r>
          </a:p>
        </p:txBody>
      </p:sp>
    </p:spTree>
    <p:extLst>
      <p:ext uri="{BB962C8B-B14F-4D97-AF65-F5344CB8AC3E}">
        <p14:creationId xmlns:p14="http://schemas.microsoft.com/office/powerpoint/2010/main" xmlns="" val="2470130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034547-A1D6-5042-98BC-87AC4842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2" y="400049"/>
            <a:ext cx="8113712" cy="758825"/>
          </a:xfrm>
        </p:spPr>
        <p:txBody>
          <a:bodyPr/>
          <a:lstStyle/>
          <a:p>
            <a:r>
              <a:rPr lang="x-none" dirty="0"/>
              <a:t>Toekomstvaste Nieuwbouw woningen</a:t>
            </a:r>
          </a:p>
        </p:txBody>
      </p:sp>
      <p:pic>
        <p:nvPicPr>
          <p:cNvPr id="4" name="Picture 2" descr="3 redenen waarom IBC+Solidwood geschikter is dan CLT houtbouw">
            <a:extLst>
              <a:ext uri="{FF2B5EF4-FFF2-40B4-BE49-F238E27FC236}">
                <a16:creationId xmlns:a16="http://schemas.microsoft.com/office/drawing/2014/main" xmlns="" id="{3BED33D8-E8D3-BD4E-B2D8-3ECB4ADADA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13563" y="2012158"/>
            <a:ext cx="4587875" cy="344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6085DB-6F3B-3A4B-BEB6-9CC1D3D2AF7B}"/>
              </a:ext>
            </a:extLst>
          </p:cNvPr>
          <p:cNvSpPr txBox="1"/>
          <p:nvPr/>
        </p:nvSpPr>
        <p:spPr>
          <a:xfrm>
            <a:off x="901702" y="1619794"/>
            <a:ext cx="590285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x-none" sz="2000" dirty="0"/>
              <a:t>Lange termijn visie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x-none" sz="2000" dirty="0"/>
              <a:t>Goede wonoingen </a:t>
            </a:r>
            <a:r>
              <a:rPr lang="x-none" sz="2000" dirty="0">
                <a:sym typeface="Wingdings" pitchFamily="2" charset="2"/>
              </a:rPr>
              <a:t> </a:t>
            </a:r>
            <a:r>
              <a:rPr lang="x-none" sz="2000" dirty="0"/>
              <a:t>Zeer lange levensduur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D</a:t>
            </a:r>
            <a:r>
              <a:rPr lang="x-none" sz="2000" dirty="0"/>
              <a:t>emografische ontwikkelingen, woningmarkt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x-none" sz="2000" dirty="0"/>
              <a:t>Lange termijn: robuust, onderhoudsarm, aanpasbaar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x-none" sz="2000" dirty="0"/>
              <a:t>Korte termijn: flexibel, demontabel</a:t>
            </a:r>
            <a:r>
              <a:rPr lang="x-none" dirty="0"/>
              <a:t>, </a:t>
            </a:r>
            <a:r>
              <a:rPr lang="x-none" sz="2000" dirty="0"/>
              <a:t>afbreekbare, herbruikbare materialen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x-none" sz="2000" dirty="0"/>
              <a:t>Meer biobased: hout i.p.v. beton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x-none" sz="2000" dirty="0"/>
              <a:t>Energiepositief: zeer goed geisoleerd, geen oververhitting, PV geintergeerd, warmtepomp, zonneboiler, lokale opslag stroom en warmte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x-none" sz="2000" dirty="0"/>
              <a:t>Klimaatadaptief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x-none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x-none" sz="2000" dirty="0"/>
          </a:p>
          <a:p>
            <a:pPr algn="l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81782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443039" y="-542925"/>
            <a:ext cx="6313487" cy="1773238"/>
          </a:xfrm>
        </p:spPr>
        <p:txBody>
          <a:bodyPr/>
          <a:lstStyle/>
          <a:p>
            <a:r>
              <a:rPr lang="en-US" dirty="0" err="1">
                <a:latin typeface="Bookman Old Style" charset="0"/>
              </a:rPr>
              <a:t>Voorstellen</a:t>
            </a:r>
            <a:endParaRPr lang="en-US" dirty="0">
              <a:latin typeface="Bookman Old Style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443039" y="1785979"/>
            <a:ext cx="87153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Henk Visscher</a:t>
            </a:r>
          </a:p>
          <a:p>
            <a:pPr algn="l">
              <a:defRPr/>
            </a:pPr>
            <a:endParaRPr lang="nl-NL" sz="2000" dirty="0">
              <a:ea typeface="ＭＳ Ｐゴシック" charset="0"/>
              <a:cs typeface="ＭＳ Ｐゴシック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ea typeface="ＭＳ Ｐゴシック" charset="0"/>
                <a:cs typeface="ＭＳ Ｐゴシック" charset="0"/>
              </a:rPr>
              <a:t>TU Delft, Faculteit Bouwkunde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ea typeface="ＭＳ Ｐゴシック" charset="0"/>
                <a:cs typeface="ＭＳ Ｐゴシック" charset="0"/>
              </a:rPr>
              <a:t>Hoogleraar Woningkwaliteit en Procesinnovatie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ea typeface="ＭＳ Ｐゴシック" charset="0"/>
                <a:cs typeface="ＭＳ Ｐゴシック" charset="0"/>
              </a:rPr>
              <a:t>MT Bouw en Techniek Innovatie Centrum (BTIC)</a:t>
            </a:r>
          </a:p>
          <a:p>
            <a:pPr algn="l" eaLnBrk="1" hangingPunct="1">
              <a:defRPr/>
            </a:pPr>
            <a:endParaRPr lang="nl-NL" sz="2000" dirty="0">
              <a:ea typeface="ＭＳ Ｐゴシック" charset="0"/>
              <a:cs typeface="ＭＳ Ｐゴシック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nl-NL" sz="2000" dirty="0">
              <a:ea typeface="ＭＳ Ｐゴシック" charset="0"/>
              <a:cs typeface="ＭＳ Ｐゴシック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ea typeface="ＭＳ Ｐゴシック" charset="0"/>
                <a:cs typeface="ＭＳ Ｐゴシック" charset="0"/>
              </a:rPr>
              <a:t>Focus onderzoek: </a:t>
            </a:r>
            <a:r>
              <a:rPr lang="nl-NL" sz="20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sturen op kwaliteit van woningen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ea typeface="ＭＳ Ｐゴシック" charset="0"/>
                <a:cs typeface="ＭＳ Ｐゴシック" charset="0"/>
              </a:rPr>
              <a:t>Kwaliteit o.a. Energie-efficiëntie, binnenklimaat, </a:t>
            </a:r>
            <a:r>
              <a:rPr lang="nl-NL" sz="2000" dirty="0" err="1">
                <a:ea typeface="ＭＳ Ｐゴシック" charset="0"/>
                <a:cs typeface="ＭＳ Ｐゴシック" charset="0"/>
              </a:rPr>
              <a:t>milieuimpact</a:t>
            </a:r>
            <a:endParaRPr lang="nl-NL" sz="2000" dirty="0">
              <a:ea typeface="ＭＳ Ｐゴシック" charset="0"/>
              <a:cs typeface="ＭＳ Ｐゴシック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ea typeface="ＭＳ Ｐゴシック" charset="0"/>
                <a:cs typeface="ＭＳ Ｐゴシック" charset="0"/>
              </a:rPr>
              <a:t>Regelgeving, voorraadbeleid, bouwprocesinnovatie, prestatiemeting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NL,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Internationaal</a:t>
            </a:r>
            <a:r>
              <a:rPr lang="en-US" dirty="0">
                <a:ea typeface="ＭＳ Ｐゴシック" charset="0"/>
                <a:cs typeface="ＭＳ Ｐゴシック" charset="0"/>
              </a:rPr>
              <a:t> - EU, Ch.</a:t>
            </a:r>
          </a:p>
        </p:txBody>
      </p:sp>
      <p:pic>
        <p:nvPicPr>
          <p:cNvPr id="4" name="Afbeelding 3" descr="Afbeelding met tekening, klok&#10;&#10;Automatisch gegenereerde beschrijving">
            <a:extLst>
              <a:ext uri="{FF2B5EF4-FFF2-40B4-BE49-F238E27FC236}">
                <a16:creationId xmlns:a16="http://schemas.microsoft.com/office/drawing/2014/main" xmlns="" id="{252AFFD6-BC38-0B4E-9250-39EA6C2BF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19704" y="279151"/>
            <a:ext cx="2743200" cy="15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61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uiten, zwemmen, zitten, motor&#10;&#10;Automatisch gegenereerde beschrijving">
            <a:extLst>
              <a:ext uri="{FF2B5EF4-FFF2-40B4-BE49-F238E27FC236}">
                <a16:creationId xmlns:a16="http://schemas.microsoft.com/office/drawing/2014/main" xmlns="" id="{B6021E63-B1C2-4795-9357-0824470C1F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5329" y="0"/>
            <a:ext cx="12188725" cy="700531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xmlns="" id="{4F3626EF-2005-463B-9DFC-EED1BC84431C}"/>
              </a:ext>
            </a:extLst>
          </p:cNvPr>
          <p:cNvSpPr txBox="1">
            <a:spLocks/>
          </p:cNvSpPr>
          <p:nvPr/>
        </p:nvSpPr>
        <p:spPr>
          <a:xfrm>
            <a:off x="6448341" y="4692315"/>
            <a:ext cx="5654844" cy="12147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solidFill>
                  <a:srgbClr val="FFFFFF"/>
                </a:solidFill>
                <a:latin typeface="Avenir Next LT Pro" panose="020B0504020202020204" pitchFamily="34" charset="0"/>
              </a:rPr>
              <a:t>Bouw en techniek innovatiecentrum</a:t>
            </a:r>
          </a:p>
        </p:txBody>
      </p:sp>
      <p:sp>
        <p:nvSpPr>
          <p:cNvPr id="6" name="Subtitel 2">
            <a:extLst>
              <a:ext uri="{FF2B5EF4-FFF2-40B4-BE49-F238E27FC236}">
                <a16:creationId xmlns:a16="http://schemas.microsoft.com/office/drawing/2014/main" xmlns="" id="{33350D4D-766B-4FF7-BE7C-C4511F5682B0}"/>
              </a:ext>
            </a:extLst>
          </p:cNvPr>
          <p:cNvSpPr txBox="1">
            <a:spLocks/>
          </p:cNvSpPr>
          <p:nvPr/>
        </p:nvSpPr>
        <p:spPr>
          <a:xfrm>
            <a:off x="6455042" y="6062894"/>
            <a:ext cx="5830837" cy="688035"/>
          </a:xfrm>
          <a:prstGeom prst="rect">
            <a:avLst/>
          </a:prstGeom>
        </p:spPr>
        <p:txBody>
          <a:bodyPr rtlCol="0" anchor="t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rgbClr val="FFFFFF"/>
                </a:solidFill>
                <a:latin typeface="Avenir Next LT Pro" panose="020B0504020202020204" pitchFamily="34" charset="0"/>
              </a:rPr>
              <a:t>Vliegwiel voor bouw-, ontwerp- en techniekinnovatie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C5CE5211-7AAC-4CD3-A68B-A2740D9E69A8}"/>
              </a:ext>
            </a:extLst>
          </p:cNvPr>
          <p:cNvSpPr txBox="1"/>
          <p:nvPr/>
        </p:nvSpPr>
        <p:spPr>
          <a:xfrm>
            <a:off x="6452350" y="5647902"/>
            <a:ext cx="565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83C5C3"/>
                </a:solidFill>
              </a:rPr>
              <a:t>_______________________________________________</a:t>
            </a:r>
          </a:p>
        </p:txBody>
      </p:sp>
      <p:pic>
        <p:nvPicPr>
          <p:cNvPr id="7" name="Afbeelding 3" descr="Afbeelding met tekening, klok&#10;&#10;Automatisch gegenereerde beschrijving">
            <a:extLst>
              <a:ext uri="{FF2B5EF4-FFF2-40B4-BE49-F238E27FC236}">
                <a16:creationId xmlns:a16="http://schemas.microsoft.com/office/drawing/2014/main" xmlns="" id="{DE3606F0-ED32-B247-8E1F-A152EB466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19704" y="279151"/>
            <a:ext cx="2743200" cy="15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581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78D5C64F-36DE-4FE0-A37D-128C12FE00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61444" y="3866325"/>
            <a:ext cx="2134829" cy="963986"/>
          </a:xfrm>
          <a:prstGeom prst="rect">
            <a:avLst/>
          </a:prstGeom>
        </p:spPr>
      </p:pic>
      <p:pic>
        <p:nvPicPr>
          <p:cNvPr id="1028" name="Picture 4" descr="Afbeeldingsresultaat voor logo ezk">
            <a:extLst>
              <a:ext uri="{FF2B5EF4-FFF2-40B4-BE49-F238E27FC236}">
                <a16:creationId xmlns:a16="http://schemas.microsoft.com/office/drawing/2014/main" xmlns="" id="{3E43BD79-AA67-42E6-B86C-5AA0A7898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56936" y="3168532"/>
            <a:ext cx="2520368" cy="103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logo ienw">
            <a:extLst>
              <a:ext uri="{FF2B5EF4-FFF2-40B4-BE49-F238E27FC236}">
                <a16:creationId xmlns:a16="http://schemas.microsoft.com/office/drawing/2014/main" xmlns="" id="{604DAC41-2142-4866-8E8C-FC272C9BE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3832" y="4843776"/>
            <a:ext cx="1787321" cy="69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52E64743-2A60-4E58-A8FB-FB7E9ADAAA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907990" y="3197152"/>
            <a:ext cx="2457448" cy="57799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C98DB8D6-9CC2-406A-8F4C-7D0C40DADF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104336" y="3987890"/>
            <a:ext cx="1641384" cy="72085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75DFD968-9B61-40C6-AC1F-DF82BD7F54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04337" y="4830312"/>
            <a:ext cx="1764675" cy="735281"/>
          </a:xfrm>
          <a:prstGeom prst="rect">
            <a:avLst/>
          </a:prstGeom>
        </p:spPr>
      </p:pic>
      <p:pic>
        <p:nvPicPr>
          <p:cNvPr id="1032" name="Picture 8" descr="Afbeeldingsresultaat voor nlingenieurs">
            <a:extLst>
              <a:ext uri="{FF2B5EF4-FFF2-40B4-BE49-F238E27FC236}">
                <a16:creationId xmlns:a16="http://schemas.microsoft.com/office/drawing/2014/main" xmlns="" id="{9EA2045C-7B8C-425D-980A-906D5F64C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03000" y="2134450"/>
            <a:ext cx="2093273" cy="56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techniek nl">
            <a:extLst>
              <a:ext uri="{FF2B5EF4-FFF2-40B4-BE49-F238E27FC236}">
                <a16:creationId xmlns:a16="http://schemas.microsoft.com/office/drawing/2014/main" xmlns="" id="{745DD9BB-90EA-4520-9ED0-94FC8BF24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09832" y="1989549"/>
            <a:ext cx="2105315" cy="71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xmlns="" id="{E5A75F3A-53C0-41DD-8C4A-605DD4A39A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96051" y="1865343"/>
            <a:ext cx="2258436" cy="835298"/>
          </a:xfrm>
          <a:prstGeom prst="rect">
            <a:avLst/>
          </a:prstGeom>
        </p:spPr>
      </p:pic>
      <p:sp>
        <p:nvSpPr>
          <p:cNvPr id="9" name="Gelijkbenige driehoek 8">
            <a:extLst>
              <a:ext uri="{FF2B5EF4-FFF2-40B4-BE49-F238E27FC236}">
                <a16:creationId xmlns:a16="http://schemas.microsoft.com/office/drawing/2014/main" xmlns="" id="{091B9AE2-DDBB-40A7-B778-FC9073161469}"/>
              </a:ext>
            </a:extLst>
          </p:cNvPr>
          <p:cNvSpPr/>
          <p:nvPr/>
        </p:nvSpPr>
        <p:spPr>
          <a:xfrm>
            <a:off x="3245035" y="2809061"/>
            <a:ext cx="3260147" cy="2791877"/>
          </a:xfrm>
          <a:prstGeom prst="triangle">
            <a:avLst/>
          </a:prstGeom>
          <a:solidFill>
            <a:srgbClr val="8CC31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255796EB-409B-4033-9D16-F34514CEB9BE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43036" y="4348317"/>
            <a:ext cx="1687076" cy="750212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xmlns="" id="{02403DCF-2D3F-8240-9956-C1B26CED6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140" y="427541"/>
            <a:ext cx="7643347" cy="853070"/>
          </a:xfrm>
        </p:spPr>
        <p:txBody>
          <a:bodyPr/>
          <a:lstStyle/>
          <a:p>
            <a:r>
              <a:rPr lang="nl-NL" dirty="0"/>
              <a:t>Bouw en Techniek Innovatie Centrum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E459C4BA-5215-0246-8C0D-ADE3477B9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457295" y="2075622"/>
            <a:ext cx="2456608" cy="128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3" descr="Afbeelding met tekening, klok&#10;&#10;Automatisch gegenereerde beschrijving">
            <a:extLst>
              <a:ext uri="{FF2B5EF4-FFF2-40B4-BE49-F238E27FC236}">
                <a16:creationId xmlns:a16="http://schemas.microsoft.com/office/drawing/2014/main" xmlns="" id="{209F7019-085D-854C-BA8A-C457E5704EB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0476" y="279151"/>
            <a:ext cx="1512428" cy="8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460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3">
            <a:extLst>
              <a:ext uri="{FF2B5EF4-FFF2-40B4-BE49-F238E27FC236}">
                <a16:creationId xmlns:a16="http://schemas.microsoft.com/office/drawing/2014/main" xmlns="" id="{20B305D3-69C8-4F09-B1F6-546D28378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16" y="118015"/>
            <a:ext cx="10670567" cy="830770"/>
          </a:xfrm>
        </p:spPr>
        <p:txBody>
          <a:bodyPr>
            <a:normAutofit/>
          </a:bodyPr>
          <a:lstStyle/>
          <a:p>
            <a:r>
              <a:rPr lang="nl-NL" dirty="0"/>
              <a:t>Maatschappelijke opgaven gebouwde omgeving</a:t>
            </a:r>
            <a:endParaRPr lang="nl-NL" sz="3200" dirty="0">
              <a:latin typeface="Avenir Next LT Pro Light" panose="020B0304020202020204" pitchFamily="34" charset="0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xmlns="" id="{21EF212C-7856-A649-AC73-43CB96529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A6A3C9-AE3D-6D45-B2C5-B549DB5BF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59306" y="1198292"/>
            <a:ext cx="8229600" cy="1828800"/>
          </a:xfrm>
          <a:prstGeom prst="rect">
            <a:avLst/>
          </a:prstGeom>
        </p:spPr>
      </p:pic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xmlns="" id="{3F2F9008-8C83-234C-A2F6-681F2053B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405" y="3276599"/>
            <a:ext cx="10198100" cy="26098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Nieuwbouwopgave           </a:t>
            </a:r>
            <a:r>
              <a:rPr lang="nl-NL" dirty="0">
                <a:sym typeface="Wingdings" pitchFamily="2" charset="2"/>
              </a:rPr>
              <a:t>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Energietransitie                </a:t>
            </a:r>
            <a:r>
              <a:rPr lang="nl-NL" dirty="0">
                <a:sym typeface="Wingdings" pitchFamily="2" charset="2"/>
              </a:rPr>
              <a:t>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Circulaire bouweconomie   </a:t>
            </a:r>
            <a:r>
              <a:rPr lang="nl-NL" dirty="0">
                <a:sym typeface="Wingdings" pitchFamily="2" charset="2"/>
              </a:rPr>
              <a:t></a:t>
            </a:r>
            <a:r>
              <a:rPr lang="nl-NL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Klimaatadaptatie               </a:t>
            </a:r>
            <a:r>
              <a:rPr lang="nl-NL" dirty="0">
                <a:sym typeface="Wingdings" pitchFamily="2" charset="2"/>
              </a:rPr>
              <a:t>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Emissievrij bouwproces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Toekomstbestendige infra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B7C8E6-F45A-B44E-A41D-D25E1CC87C9F}"/>
              </a:ext>
            </a:extLst>
          </p:cNvPr>
          <p:cNvSpPr txBox="1"/>
          <p:nvPr/>
        </p:nvSpPr>
        <p:spPr>
          <a:xfrm>
            <a:off x="7577409" y="3686176"/>
            <a:ext cx="30382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Toekomstvast bouwen</a:t>
            </a:r>
          </a:p>
        </p:txBody>
      </p:sp>
      <p:pic>
        <p:nvPicPr>
          <p:cNvPr id="20" name="Afbeelding 3" descr="Afbeelding met tekening, klok&#10;&#10;Automatisch gegenereerde beschrijving">
            <a:extLst>
              <a:ext uri="{FF2B5EF4-FFF2-40B4-BE49-F238E27FC236}">
                <a16:creationId xmlns:a16="http://schemas.microsoft.com/office/drawing/2014/main" xmlns="" id="{09DDE06A-6D51-3E40-B787-7B90F8E7C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0476" y="279151"/>
            <a:ext cx="1512428" cy="8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027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1CEA33-39B4-3848-8913-A7E3B5330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91" y="288639"/>
            <a:ext cx="7643347" cy="1318053"/>
          </a:xfrm>
        </p:spPr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Voorbeeld:</a:t>
            </a:r>
            <a:br>
              <a:rPr lang="nl-NL" dirty="0"/>
            </a:br>
            <a:r>
              <a:rPr lang="nl-NL" dirty="0"/>
              <a:t>Energie-Renovatieopgave</a:t>
            </a:r>
            <a:br>
              <a:rPr lang="nl-NL" dirty="0"/>
            </a:br>
            <a:r>
              <a:rPr lang="nl-NL" dirty="0"/>
              <a:t>Efficiënte en betaalbare oplossingen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9E3639B2-1E5C-114C-825E-33C08DAF4941}"/>
              </a:ext>
            </a:extLst>
          </p:cNvPr>
          <p:cNvSpPr txBox="1"/>
          <p:nvPr/>
        </p:nvSpPr>
        <p:spPr>
          <a:xfrm>
            <a:off x="948529" y="1799444"/>
            <a:ext cx="6327310" cy="4154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nl-NL" sz="2100" dirty="0"/>
              <a:t>2030: 200.000 renovaties p/</a:t>
            </a:r>
            <a:r>
              <a:rPr lang="nl-NL" sz="2100" dirty="0" err="1"/>
              <a:t>jr</a:t>
            </a:r>
            <a:r>
              <a:rPr lang="nl-NL" sz="2100" dirty="0"/>
              <a:t> en 2050: 1000 p/dag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xmlns="" id="{47ED3590-AD53-794F-9340-AF4E2A14F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8529" y="2407694"/>
            <a:ext cx="3731948" cy="2735806"/>
          </a:xfrm>
          <a:prstGeom prst="rect">
            <a:avLst/>
          </a:prstGeom>
        </p:spPr>
      </p:pic>
      <p:pic>
        <p:nvPicPr>
          <p:cNvPr id="7" name="Content Placeholder 15">
            <a:extLst>
              <a:ext uri="{FF2B5EF4-FFF2-40B4-BE49-F238E27FC236}">
                <a16:creationId xmlns:a16="http://schemas.microsoft.com/office/drawing/2014/main" xmlns="" id="{73F50AE0-F981-8045-B7AA-A85065FA92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1532" y="2454736"/>
            <a:ext cx="4615082" cy="2445448"/>
          </a:xfrm>
          <a:prstGeom prst="rect">
            <a:avLst/>
          </a:prstGeom>
        </p:spPr>
      </p:pic>
      <p:pic>
        <p:nvPicPr>
          <p:cNvPr id="6" name="Afbeelding 3" descr="Afbeelding met tekening, klok&#10;&#10;Automatisch gegenereerde beschrijving">
            <a:extLst>
              <a:ext uri="{FF2B5EF4-FFF2-40B4-BE49-F238E27FC236}">
                <a16:creationId xmlns:a16="http://schemas.microsoft.com/office/drawing/2014/main" xmlns="" id="{BB74894D-CBCF-5742-B8FC-6CA79C458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0476" y="279151"/>
            <a:ext cx="1512428" cy="8307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6B0E7A3-A8F2-0C49-A8B1-082F10B6E913}"/>
              </a:ext>
            </a:extLst>
          </p:cNvPr>
          <p:cNvSpPr/>
          <p:nvPr/>
        </p:nvSpPr>
        <p:spPr>
          <a:xfrm>
            <a:off x="948528" y="5383294"/>
            <a:ext cx="10914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9D3994"/>
              </a:buClr>
            </a:pPr>
            <a:r>
              <a:rPr lang="nl-NL" dirty="0"/>
              <a:t>IEBB: Consortium Integrale Energietransitie Bestaande Bouw (IEBB) van 128 partijen</a:t>
            </a:r>
          </a:p>
        </p:txBody>
      </p:sp>
    </p:spTree>
    <p:extLst>
      <p:ext uri="{BB962C8B-B14F-4D97-AF65-F5344CB8AC3E}">
        <p14:creationId xmlns:p14="http://schemas.microsoft.com/office/powerpoint/2010/main" xmlns="" val="375845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673" y="548681"/>
            <a:ext cx="10321636" cy="6047787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l">
              <a:spcBef>
                <a:spcPts val="600"/>
              </a:spcBef>
              <a:defRPr/>
            </a:pPr>
            <a:r>
              <a:rPr lang="en-US" sz="3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Milieu-impact: Grote </a:t>
            </a:r>
            <a:r>
              <a:rPr lang="en-US" sz="3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rol</a:t>
            </a:r>
            <a:r>
              <a:rPr lang="en-US" sz="3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bouwsector</a:t>
            </a:r>
            <a:r>
              <a:rPr lang="en-US" sz="3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>
                <a:solidFill>
                  <a:prstClr val="black"/>
                </a:solidFill>
                <a:highlight>
                  <a:srgbClr val="FF78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4000" dirty="0">
                <a:solidFill>
                  <a:prstClr val="black"/>
                </a:solidFill>
                <a:highlight>
                  <a:srgbClr val="FF78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600"/>
              </a:spcBef>
              <a:defRPr/>
            </a:pP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6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Nederlandse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constructiesector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verantwoordelijk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60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 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Grondstoffengebruik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(raw materials)</a:t>
            </a:r>
          </a:p>
          <a:p>
            <a:pPr algn="l">
              <a:spcBef>
                <a:spcPts val="60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 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Energiegebruik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60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30% 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Watergebruik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60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  Bouw-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sloopafval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60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35%  CO</a:t>
            </a:r>
            <a:r>
              <a:rPr lang="en-US" sz="28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emissies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  <a:defRPr/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091">
              <a:spcBef>
                <a:spcPts val="600"/>
              </a:spcBef>
              <a:defRPr/>
            </a:pPr>
            <a:endParaRPr lang="en-GB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21BB7B-7D2F-3E40-A864-20D5DAEB0688}"/>
              </a:ext>
            </a:extLst>
          </p:cNvPr>
          <p:cNvSpPr/>
          <p:nvPr/>
        </p:nvSpPr>
        <p:spPr>
          <a:xfrm>
            <a:off x="1198418" y="6207889"/>
            <a:ext cx="98921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www.government.nl</a:t>
            </a: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/topics/circular-economy/transition-to-a-circular-economy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 descr="Afbeelding met tekening, klok&#10;&#10;Automatisch gegenereerde beschrijving">
            <a:extLst>
              <a:ext uri="{FF2B5EF4-FFF2-40B4-BE49-F238E27FC236}">
                <a16:creationId xmlns:a16="http://schemas.microsoft.com/office/drawing/2014/main" xmlns="" id="{D2830D9C-E705-8946-B0BE-80AC39E26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0476" y="279151"/>
            <a:ext cx="1512428" cy="8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087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3">
            <a:extLst>
              <a:ext uri="{FF2B5EF4-FFF2-40B4-BE49-F238E27FC236}">
                <a16:creationId xmlns:a16="http://schemas.microsoft.com/office/drawing/2014/main" xmlns="" id="{20B305D3-69C8-4F09-B1F6-546D28378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806645"/>
            <a:ext cx="9720072" cy="830770"/>
          </a:xfrm>
        </p:spPr>
        <p:txBody>
          <a:bodyPr>
            <a:normAutofit/>
          </a:bodyPr>
          <a:lstStyle/>
          <a:p>
            <a:r>
              <a:rPr lang="nl-NL" dirty="0"/>
              <a:t>Circulaire bouweconomie</a:t>
            </a:r>
          </a:p>
        </p:txBody>
      </p:sp>
      <p:pic>
        <p:nvPicPr>
          <p:cNvPr id="2050" name="Picture 2" descr="BTIC circulair bouwen">
            <a:extLst>
              <a:ext uri="{FF2B5EF4-FFF2-40B4-BE49-F238E27FC236}">
                <a16:creationId xmlns:a16="http://schemas.microsoft.com/office/drawing/2014/main" xmlns="" id="{3FEE0631-0159-46CA-A751-0C2A26D45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4128" y="1880302"/>
            <a:ext cx="6154654" cy="362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B7F02623-AB20-4D57-A11E-A9BE05E46EED}"/>
              </a:ext>
            </a:extLst>
          </p:cNvPr>
          <p:cNvSpPr txBox="1"/>
          <p:nvPr/>
        </p:nvSpPr>
        <p:spPr>
          <a:xfrm>
            <a:off x="7562598" y="2651827"/>
            <a:ext cx="42591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9D3994"/>
              </a:buClr>
            </a:pPr>
            <a:r>
              <a:rPr lang="nl-NL" sz="2200" dirty="0"/>
              <a:t>BTIC Kennis- en Innovatieprogramma’s</a:t>
            </a:r>
          </a:p>
          <a:p>
            <a:pPr algn="l">
              <a:buClr>
                <a:srgbClr val="9D3994"/>
              </a:buClr>
            </a:pPr>
            <a:endParaRPr lang="nl-NL" sz="2200" dirty="0"/>
          </a:p>
          <a:p>
            <a:pPr marL="342900" indent="-342900" algn="l">
              <a:buClr>
                <a:srgbClr val="9D3994"/>
              </a:buClr>
              <a:buFont typeface="Arial" panose="020B0604020202020204" pitchFamily="34" charset="0"/>
              <a:buChar char="•"/>
            </a:pPr>
            <a:r>
              <a:rPr lang="nl-NL" sz="2200" dirty="0"/>
              <a:t>Circulaire Bouweconomie</a:t>
            </a:r>
          </a:p>
          <a:p>
            <a:pPr marL="342900" indent="-342900" algn="l">
              <a:buClr>
                <a:srgbClr val="9D3994"/>
              </a:buClr>
              <a:buFont typeface="Arial" panose="020B0604020202020204" pitchFamily="34" charset="0"/>
              <a:buChar char="•"/>
            </a:pPr>
            <a:r>
              <a:rPr lang="nl-NL" sz="2200" dirty="0"/>
              <a:t>Circulair Beton</a:t>
            </a:r>
          </a:p>
          <a:p>
            <a:pPr marL="342900" indent="-342900" algn="l">
              <a:buClr>
                <a:srgbClr val="9D3994"/>
              </a:buClr>
              <a:buFont typeface="Arial" panose="020B0604020202020204" pitchFamily="34" charset="0"/>
              <a:buChar char="•"/>
            </a:pPr>
            <a:r>
              <a:rPr lang="nl-NL" dirty="0"/>
              <a:t>Circulair Ontwerpen</a:t>
            </a:r>
            <a:endParaRPr lang="nl-NL" sz="2200" dirty="0"/>
          </a:p>
        </p:txBody>
      </p:sp>
      <p:pic>
        <p:nvPicPr>
          <p:cNvPr id="7" name="Afbeelding 3" descr="Afbeelding met tekening, klok&#10;&#10;Automatisch gegenereerde beschrijving">
            <a:extLst>
              <a:ext uri="{FF2B5EF4-FFF2-40B4-BE49-F238E27FC236}">
                <a16:creationId xmlns:a16="http://schemas.microsoft.com/office/drawing/2014/main" xmlns="" id="{11B162AC-8330-0846-8095-9772563A0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0476" y="279151"/>
            <a:ext cx="1512428" cy="8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587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1DABE8C-260D-4C4A-B0EF-1D58EC44D5B6}"/>
              </a:ext>
            </a:extLst>
          </p:cNvPr>
          <p:cNvSpPr/>
          <p:nvPr/>
        </p:nvSpPr>
        <p:spPr>
          <a:xfrm>
            <a:off x="1170653" y="404665"/>
            <a:ext cx="14013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4800" b="1" dirty="0">
                <a:solidFill>
                  <a:prstClr val="black"/>
                </a:solidFill>
                <a:ea typeface="+mj-ea"/>
                <a:cs typeface="+mj-cs"/>
              </a:rPr>
              <a:t>10Rs</a:t>
            </a:r>
            <a:endParaRPr lang="en-GB" sz="216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06A6BB-C348-C447-B2A2-BD0E8EFB5B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4749" y="1441579"/>
            <a:ext cx="7834470" cy="44068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1554CAC-A8AA-724F-83E5-B8D0EEA1F1A1}"/>
              </a:ext>
            </a:extLst>
          </p:cNvPr>
          <p:cNvSpPr/>
          <p:nvPr/>
        </p:nvSpPr>
        <p:spPr>
          <a:xfrm>
            <a:off x="911424" y="6453336"/>
            <a:ext cx="10865131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60" dirty="0">
                <a:latin typeface="ArialUnicodeMS" panose="020B0604020202020204" pitchFamily="34" charset="-128"/>
                <a:ea typeface="ArialUnicodeMS" panose="020B0604020202020204" pitchFamily="34" charset="-128"/>
              </a:rPr>
              <a:t>Jacqueline Cramer (2017) The Raw Materials Transition in the Amsterdam Metropolitan Area: Added Value for the Economy, Well-Being, and the Environment</a:t>
            </a:r>
            <a:endParaRPr lang="en-GB" sz="960" dirty="0"/>
          </a:p>
        </p:txBody>
      </p:sp>
    </p:spTree>
    <p:extLst>
      <p:ext uri="{BB962C8B-B14F-4D97-AF65-F5344CB8AC3E}">
        <p14:creationId xmlns:p14="http://schemas.microsoft.com/office/powerpoint/2010/main" xmlns="" val="423310893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000000"/>
      </a:hlink>
      <a:folHlink>
        <a:srgbClr val="000000"/>
      </a:folHlink>
    </a:clrScheme>
    <a:fontScheme name="Default Design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ADC610"/>
        </a:accent1>
        <a:accent2>
          <a:srgbClr val="002B60"/>
        </a:accent2>
        <a:accent3>
          <a:srgbClr val="FFFFFF"/>
        </a:accent3>
        <a:accent4>
          <a:srgbClr val="000000"/>
        </a:accent4>
        <a:accent5>
          <a:srgbClr val="D3DFAA"/>
        </a:accent5>
        <a:accent6>
          <a:srgbClr val="002656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108BD9"/>
    </a:lt2>
    <a:accent1>
      <a:srgbClr val="ADC610"/>
    </a:accent1>
    <a:accent2>
      <a:srgbClr val="002B60"/>
    </a:accent2>
    <a:accent3>
      <a:srgbClr val="FFFFFF"/>
    </a:accent3>
    <a:accent4>
      <a:srgbClr val="000000"/>
    </a:accent4>
    <a:accent5>
      <a:srgbClr val="D3DFAA"/>
    </a:accent5>
    <a:accent6>
      <a:srgbClr val="002656"/>
    </a:accent6>
    <a:hlink>
      <a:srgbClr val="A10058"/>
    </a:hlink>
    <a:folHlink>
      <a:srgbClr val="66BCA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Sjabloon presentatie nieuwe huisstijl</Template>
  <TotalTime>19275</TotalTime>
  <Words>536</Words>
  <Application>Microsoft Office PowerPoint</Application>
  <PresentationFormat>Aangepast</PresentationFormat>
  <Paragraphs>87</Paragraphs>
  <Slides>11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Default Design</vt:lpstr>
      <vt:lpstr>Duurzaam en toekomstvast bouwen </vt:lpstr>
      <vt:lpstr>Voorstellen</vt:lpstr>
      <vt:lpstr>Dia 3</vt:lpstr>
      <vt:lpstr>Bouw en Techniek Innovatie Centrum</vt:lpstr>
      <vt:lpstr>Maatschappelijke opgaven gebouwde omgeving</vt:lpstr>
      <vt:lpstr>   Voorbeeld: Energie-Renovatieopgave Efficiënte en betaalbare oplossingen</vt:lpstr>
      <vt:lpstr>Dia 7</vt:lpstr>
      <vt:lpstr>Circulaire bouweconomie</vt:lpstr>
      <vt:lpstr>Dia 9</vt:lpstr>
      <vt:lpstr>Uitdagingen ontwerpen</vt:lpstr>
      <vt:lpstr>Toekomstvaste Nieuwbouw woningen</vt:lpstr>
    </vt:vector>
  </TitlesOfParts>
  <Company>TU Delft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Netwerkgebruiker SBS</dc:creator>
  <cp:lastModifiedBy>HP</cp:lastModifiedBy>
  <cp:revision>721</cp:revision>
  <cp:lastPrinted>2019-04-09T09:10:28Z</cp:lastPrinted>
  <dcterms:created xsi:type="dcterms:W3CDTF">2003-02-14T12:59:34Z</dcterms:created>
  <dcterms:modified xsi:type="dcterms:W3CDTF">2021-03-02T10:34:16Z</dcterms:modified>
</cp:coreProperties>
</file>