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630" r:id="rId3"/>
    <p:sldId id="281" r:id="rId4"/>
    <p:sldId id="294" r:id="rId5"/>
    <p:sldId id="292" r:id="rId6"/>
    <p:sldId id="276" r:id="rId7"/>
    <p:sldId id="623" r:id="rId8"/>
    <p:sldId id="624" r:id="rId9"/>
    <p:sldId id="625" r:id="rId10"/>
    <p:sldId id="626" r:id="rId11"/>
    <p:sldId id="627" r:id="rId12"/>
    <p:sldId id="628" r:id="rId13"/>
    <p:sldId id="629" r:id="rId14"/>
  </p:sldIdLst>
  <p:sldSz cx="12192000" cy="6858000"/>
  <p:notesSz cx="6858000" cy="9144000"/>
  <p:embeddedFontLst>
    <p:embeddedFont>
      <p:font typeface="Bolder" charset="0"/>
      <p:regular r:id="rId15"/>
      <p:bold r:id="rId16"/>
      <p:italic r:id="rId17"/>
    </p:embeddedFont>
    <p:embeddedFont>
      <p:font typeface="Calibri Light" pitchFamily="34" charset="0"/>
      <p:regular r:id="rId18"/>
      <p: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6ECE5"/>
    <a:srgbClr val="D2E2E3"/>
    <a:srgbClr val="2D2D2D"/>
    <a:srgbClr val="43CEB0"/>
    <a:srgbClr val="262626"/>
    <a:srgbClr val="21CEB0"/>
    <a:srgbClr val="00DDB7"/>
    <a:srgbClr val="21CE97"/>
    <a:srgbClr val="4CB9A3"/>
    <a:srgbClr val="C3D4D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0" autoAdjust="0"/>
    <p:restoredTop sz="94002" autoAdjust="0"/>
  </p:normalViewPr>
  <p:slideViewPr>
    <p:cSldViewPr snapToGrid="0">
      <p:cViewPr varScale="1">
        <p:scale>
          <a:sx n="84" d="100"/>
          <a:sy n="84" d="100"/>
        </p:scale>
        <p:origin x="-8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624C9A8-5228-4307-9D96-CD31A65AA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F0DACFE2-DA28-4FBB-8F0F-6E10806D2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755FD27-19ED-4FCA-9AF7-7CEAD463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6B6A1937-83AD-41ED-8DF8-BB9E5D95F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BEE91D5-8953-40AB-A2CC-198D119B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97980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949D485-4B83-4B7B-BD36-44A2A3501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76FD09C0-966E-43E8-BE5E-FFF2B5146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960D3E08-1198-4C8B-9D55-0B9AC030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79428BD3-9F4A-4FEB-A316-7F1907A5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6DF42FE-54F9-48F4-A53C-381FF815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7078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BEC86EAA-047C-4C4D-94D4-71250584F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BC3FE503-993D-49DA-99CA-CBB65B64F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A374E5EE-5645-46F2-89EA-18EA2CF0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42D01B44-E64D-460C-A0C4-C0AF0C94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D98D595-8D07-4236-8C72-020294DE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4787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E595BD4-269B-4C71-B44A-A7D18B5E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551A9F0-A678-458D-AF4A-98202E735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E563823E-8242-4616-AA3A-B34DF570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DE3FD3E-33BA-4C8E-BBD5-C8BAEB088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37E370A-2EB7-4DAA-9987-1D0C6321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37952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11CD24E-3CC1-4065-BF02-ABC851F77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92080E2D-99B2-46B5-8279-F4A4C26CA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08684EBD-2185-4DD3-A7DC-166994653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59409E0-19FD-4135-8B30-407CC7AF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D49EC4E-EEA3-4AD6-A48B-D1AE511D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18159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87A4661-B91E-43EB-905A-DEABC43A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6D20CCD0-C8D0-427E-A5CB-C294D56A2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329B2CB0-B824-481F-86FC-A2DFF932E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B0590A3B-4F20-4052-86C9-22D47510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A7ABAF31-1EB2-4A68-BC96-C1C235D7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443AD8D4-CB25-444C-BD57-25D7AB02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284044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AFA7E90-F105-4FCB-B354-4E3F9E7C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F7642D8A-C129-4B30-BF4F-B160C5B09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F0D63F1D-49FB-4FE5-B179-B349E612D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817C0922-8A41-41AB-84E7-C84170C0D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1890E058-A88F-4322-8525-0F2993048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9039A9DC-0B92-4090-9043-BE114EBCF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6492EB4B-7921-4EFA-B2BD-D3E8B5A7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703DFC85-D67D-4695-94E1-838417BD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8071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F4E5112-E977-4A49-86F3-DDBD3943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811F34E4-D877-4321-8400-7F5824905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EE47D819-B9D4-4392-A1A5-6F27A13D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EC8441E9-D7B9-470B-A3E4-46E60065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34433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0DC56299-475A-4A02-A8C3-5EEF36509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1F33C263-1C30-4724-9B22-EBBAC596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29FEC354-1956-4369-805A-76497DF7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65358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D9ED854-8F88-4874-A634-7497DD90A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428F6994-2F01-426E-9630-344D6C89F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C6CDA5B2-58D5-40C6-BD2D-CFC79E969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6097464C-AB64-4407-837B-5E434E8F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204C4707-0618-4511-B8A5-7E05FAAE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5C9DFCB8-09C7-41E5-AB03-CEA02E97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15630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262170D-3445-4640-8693-53F6B305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E2113B61-6537-41A4-8846-F545BC64BF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56138811-61BE-48AA-9F18-A327FE515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B689C0FB-EFCC-4C31-9F67-AA32AE69D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5920B750-23CB-45F0-9995-3A87717DC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67C506D0-4646-4F54-AEF3-524326618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959404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73CC6A9C-EF31-4DA7-AD85-8EB9F56E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47E89120-5E39-4E23-A592-D5D979BA7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0E5FBFA6-6F37-43FC-AAAC-931DB67A8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E8FA9-E9C9-41A3-AA1C-EF321FFD078B}" type="datetimeFigureOut">
              <a:rPr lang="nl-NL" smtClean="0"/>
              <a:pPr/>
              <a:t>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DEBC2542-AA9D-4693-837E-87D39B211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2781687-F68B-4B51-B835-85447C0DC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2D8E5-E8AA-4235-A286-352D3A7038A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42759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etwatjehuurt.nl/" TargetMode="External"/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hyperlink" Target="https://huurprijscalculator.rotterdam.nl/link/home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CE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F9BE16BD-1D64-1148-84E5-BE9B8FE32B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36938" y="-206550"/>
            <a:ext cx="15445409" cy="120916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0A946EAF-FE53-4EFC-92D5-20BBBAA97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238125"/>
            <a:ext cx="10900633" cy="1623201"/>
          </a:xfrm>
        </p:spPr>
        <p:txBody>
          <a:bodyPr lIns="0" tIns="0" rIns="0" bIns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l-NL" sz="6600" b="1" dirty="0">
                <a:solidFill>
                  <a:schemeClr val="bg1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Goed Huren en Verhuren in Rotterdam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9034EC97-ACA4-429A-AA13-31CC66E8F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124" y="5111479"/>
            <a:ext cx="10557182" cy="1174499"/>
          </a:xfrm>
        </p:spPr>
        <p:txBody>
          <a:bodyPr lIns="0" tIns="0" rIns="0" bIns="0" anchor="b">
            <a:norm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nl-NL" sz="1500" dirty="0">
                <a:solidFill>
                  <a:srgbClr val="2D2D2D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Raadsconferentie Regio Alkmaar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nl-NL" sz="1500" dirty="0">
                <a:solidFill>
                  <a:srgbClr val="2D2D2D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3 maart 2021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endParaRPr lang="nl-NL" sz="1500" dirty="0">
              <a:solidFill>
                <a:srgbClr val="2D2D2D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endParaRPr lang="nl-NL" sz="1500" dirty="0">
              <a:solidFill>
                <a:srgbClr val="2D2D2D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02EC09A5-80F5-B543-AA1E-36F8528C95D8}"/>
              </a:ext>
            </a:extLst>
          </p:cNvPr>
          <p:cNvSpPr txBox="1"/>
          <p:nvPr/>
        </p:nvSpPr>
        <p:spPr>
          <a:xfrm>
            <a:off x="539999" y="3534736"/>
            <a:ext cx="9367929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endParaRPr lang="nl-NL" sz="3200" dirty="0">
              <a:solidFill>
                <a:srgbClr val="2D2D2D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3200" dirty="0">
                <a:solidFill>
                  <a:srgbClr val="2D2D2D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~ Rina das Dores</a:t>
            </a:r>
            <a:r>
              <a:rPr lang="nl-NL" sz="320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320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200" dirty="0">
              <a:solidFill>
                <a:srgbClr val="2D2D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37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8D8E26A-1AC9-4A2C-8FF8-CA34313C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0515600" cy="1325563"/>
          </a:xfrm>
          <a:noFill/>
        </p:spPr>
        <p:txBody>
          <a:bodyPr lIns="0" tIns="0" rIns="0" bIns="0" anchor="t">
            <a:normAutofit/>
          </a:bodyPr>
          <a:lstStyle/>
          <a:p>
            <a:r>
              <a:rPr lang="nl-NL" sz="3200" dirty="0">
                <a:solidFill>
                  <a:srgbClr val="43CEB0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Werkproces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D33A914-ACF1-4C82-9E1C-867A0C414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0000"/>
            <a:ext cx="10515600" cy="5083525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Waarschuwen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6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termijn om overtredingen te staken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Aanwijzen</a:t>
            </a:r>
            <a:endParaRPr lang="nl-NL" b="1" dirty="0">
              <a:solidFill>
                <a:srgbClr val="262626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6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besluit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Vergunning aanvragen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6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verhuurplan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Toekennen/afwijzen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6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voldoen aan vergunningsvoorwaarden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Handhaven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96576CFC-E0FD-6E4C-8BE8-AED00AF666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0008" y="-1933112"/>
            <a:ext cx="10079573" cy="88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870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8D8E26A-1AC9-4A2C-8FF8-CA34313C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0515600" cy="1325563"/>
          </a:xfrm>
          <a:noFill/>
        </p:spPr>
        <p:txBody>
          <a:bodyPr lIns="0" tIns="0" rIns="0" bIns="0" anchor="t">
            <a:normAutofit/>
          </a:bodyPr>
          <a:lstStyle/>
          <a:p>
            <a:r>
              <a:rPr lang="nl-NL" sz="3200" dirty="0">
                <a:solidFill>
                  <a:srgbClr val="43CEB0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Projectteam en Kernteam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D33A914-ACF1-4C82-9E1C-867A0C414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0000"/>
            <a:ext cx="10515600" cy="5083525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Projectteam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8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BWT, DV, SB, Huurteam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8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Maandelijks overleg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nl-NL" sz="2400" dirty="0">
              <a:solidFill>
                <a:srgbClr val="262626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Kernteam</a:t>
            </a:r>
            <a:endParaRPr lang="nl-NL" b="1" dirty="0">
              <a:solidFill>
                <a:srgbClr val="262626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8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Wekelijks casusoverleg</a:t>
            </a:r>
            <a:endParaRPr lang="nl-NL" sz="3200" b="1" dirty="0">
              <a:solidFill>
                <a:srgbClr val="262626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1A4CACA2-7B91-154E-BD1B-EE1DB05F5A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440" y="946878"/>
            <a:ext cx="12292080" cy="894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243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8D8E26A-1AC9-4A2C-8FF8-CA34313C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0515600" cy="1325563"/>
          </a:xfrm>
          <a:noFill/>
        </p:spPr>
        <p:txBody>
          <a:bodyPr lIns="0" tIns="0" rIns="0" bIns="0" anchor="t">
            <a:normAutofit/>
          </a:bodyPr>
          <a:lstStyle/>
          <a:p>
            <a:r>
              <a:rPr lang="nl-NL" sz="3200" dirty="0">
                <a:solidFill>
                  <a:srgbClr val="43CEB0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Dilemma’s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D33A914-ACF1-4C82-9E1C-867A0C414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0000"/>
            <a:ext cx="6108450" cy="5083525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Huurbescherming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6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Wat is het effect van het weigeren van een verhuurdersvergunning op het huurcontract?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nl-NL" sz="2400" dirty="0">
              <a:solidFill>
                <a:srgbClr val="262626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Verhouding bestuurs-                 en privaatrecht</a:t>
            </a:r>
            <a:endParaRPr lang="nl-NL" b="1" dirty="0">
              <a:solidFill>
                <a:srgbClr val="262626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6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Kan ingegrepen worden op de huurprijs door regels APV?</a:t>
            </a:r>
            <a:endParaRPr lang="nl-NL" sz="2600" b="1" dirty="0">
              <a:solidFill>
                <a:srgbClr val="262626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11CEF6C1-6606-4448-91C9-0892CC92B2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2279" y="-332620"/>
            <a:ext cx="10515600" cy="80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749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8D8E26A-1AC9-4A2C-8FF8-CA34313C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0515600" cy="1325563"/>
          </a:xfrm>
          <a:noFill/>
        </p:spPr>
        <p:txBody>
          <a:bodyPr lIns="0" tIns="0" rIns="0" bIns="0" anchor="t">
            <a:normAutofit/>
          </a:bodyPr>
          <a:lstStyle/>
          <a:p>
            <a:r>
              <a:rPr lang="nl-NL" sz="3200" dirty="0">
                <a:solidFill>
                  <a:srgbClr val="2D2D2D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Einde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D33A914-ACF1-4C82-9E1C-867A0C414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0001"/>
            <a:ext cx="6108450" cy="4598850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nl-NL" sz="5600" b="1" dirty="0">
                <a:solidFill>
                  <a:srgbClr val="43CEB0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Zijn er vragen?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C0564D84-7266-CC49-B0FE-E5072F4670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2280" y="-2011354"/>
            <a:ext cx="19716141" cy="118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4196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15DF2F1-1AB3-4BB0-8431-CACBB90D6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061"/>
            <a:ext cx="10515600" cy="10920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latin typeface="Bolder" panose="00000500000000000000" pitchFamily="2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3F2FFF45-C158-424D-A726-661C83CBD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829198"/>
            <a:ext cx="10515599" cy="30938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1600" dirty="0">
                <a:latin typeface="Bolder" panose="00000500000000000000" pitchFamily="2" charset="0"/>
                <a:cs typeface="Arial" panose="020B0604020202020204" pitchFamily="34" charset="0"/>
              </a:rPr>
              <a:t>Casestudy Carnisse 2019</a:t>
            </a:r>
          </a:p>
          <a:p>
            <a:pPr marL="514350" indent="-514350">
              <a:buFont typeface="+mj-lt"/>
              <a:buAutoNum type="arabicPeriod"/>
            </a:pPr>
            <a:endParaRPr lang="nl-NL" sz="1600" dirty="0"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1600" dirty="0">
                <a:latin typeface="Bolder" panose="000005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Actieplan Goed Huren en Verhuren</a:t>
            </a:r>
          </a:p>
          <a:p>
            <a:pPr marL="514350" indent="-514350">
              <a:buFont typeface="+mj-lt"/>
              <a:buAutoNum type="arabicPeriod"/>
            </a:pPr>
            <a:endParaRPr lang="nl-NL" sz="1600" dirty="0">
              <a:latin typeface="Bolder" panose="00000500000000000000" pitchFamily="2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1600" dirty="0">
                <a:latin typeface="Bolder" panose="000005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Verhuurdervergunning</a:t>
            </a:r>
          </a:p>
          <a:p>
            <a:pPr marL="514350" indent="-514350">
              <a:buFont typeface="+mj-lt"/>
              <a:buAutoNum type="arabicPeriod"/>
            </a:pPr>
            <a:endParaRPr lang="nl-NL" sz="1600" dirty="0">
              <a:latin typeface="Bolder" panose="00000500000000000000" pitchFamily="2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1600" dirty="0">
                <a:latin typeface="Bolder" panose="000005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Vragen</a:t>
            </a:r>
          </a:p>
          <a:p>
            <a:pPr marL="0" indent="0">
              <a:buNone/>
            </a:pPr>
            <a:endParaRPr lang="nl-NL" sz="1600" dirty="0">
              <a:latin typeface="Bolder" panose="00000500000000000000" pitchFamily="2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31DD5A3D-36FC-4E41-869B-8DB923B5581D}"/>
              </a:ext>
            </a:extLst>
          </p:cNvPr>
          <p:cNvSpPr txBox="1"/>
          <p:nvPr/>
        </p:nvSpPr>
        <p:spPr>
          <a:xfrm>
            <a:off x="924339" y="1417629"/>
            <a:ext cx="1042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8D8C1B38-8A07-47AE-95EA-399C6FDF53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3172" y="5351219"/>
            <a:ext cx="3503284" cy="96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58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15DF2F1-1AB3-4BB0-8431-CACBB90D6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061"/>
            <a:ext cx="10515600" cy="10920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>
                <a:latin typeface="Bolder" panose="00000500000000000000" pitchFamily="2" charset="0"/>
                <a:cs typeface="Arial" panose="020B0604020202020204" pitchFamily="34" charset="0"/>
              </a:rPr>
              <a:t>Casestudy Carnisse 2019</a:t>
            </a:r>
            <a:endParaRPr lang="en-US" sz="3200" b="1" dirty="0">
              <a:latin typeface="Bolder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3F2FFF45-C158-424D-A726-661C83CBD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829198"/>
            <a:ext cx="10515599" cy="30938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1600">
                <a:latin typeface="Bolder" panose="00000500000000000000" pitchFamily="2" charset="0"/>
                <a:cs typeface="Arial" panose="020B0604020202020204" pitchFamily="34" charset="0"/>
              </a:rPr>
              <a:t>De samenstelling van de wijk verandert</a:t>
            </a:r>
          </a:p>
          <a:p>
            <a:pPr marL="514350" indent="-514350">
              <a:buFont typeface="+mj-lt"/>
              <a:buAutoNum type="arabicPeriod"/>
            </a:pPr>
            <a:endParaRPr lang="nl-NL" sz="1600"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1600">
                <a:latin typeface="Bolder" panose="000005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Hoog verloop van huurders</a:t>
            </a:r>
          </a:p>
          <a:p>
            <a:pPr marL="514350" indent="-514350">
              <a:buFont typeface="+mj-lt"/>
              <a:buAutoNum type="arabicPeriod"/>
            </a:pPr>
            <a:endParaRPr lang="nl-NL" sz="1600">
              <a:latin typeface="Bolder" panose="00000500000000000000" pitchFamily="2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1600">
                <a:latin typeface="Bolder" panose="000005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Het rendement gaat ten koste van goed rentmeesterschap</a:t>
            </a:r>
          </a:p>
          <a:p>
            <a:pPr marL="514350" indent="-514350">
              <a:buFont typeface="+mj-lt"/>
              <a:buAutoNum type="arabicPeriod"/>
            </a:pPr>
            <a:endParaRPr lang="nl-NL" sz="1600">
              <a:latin typeface="Bolder" panose="00000500000000000000" pitchFamily="2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1600">
                <a:latin typeface="Bolder" panose="000005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Huurders kennen hun rechten niet en/of willen hun recht niet halen</a:t>
            </a:r>
          </a:p>
          <a:p>
            <a:pPr marL="514350" indent="-514350">
              <a:buFont typeface="+mj-lt"/>
              <a:buAutoNum type="arabicPeriod"/>
            </a:pPr>
            <a:endParaRPr lang="nl-NL" sz="1600">
              <a:latin typeface="Bolder" panose="00000500000000000000" pitchFamily="2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1600">
                <a:latin typeface="Bolder" panose="000005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Verhuurders die regels overtreden ervaren sancties als laag in relatie tot het rendement</a:t>
            </a:r>
          </a:p>
          <a:p>
            <a:pPr marL="514350" indent="-514350">
              <a:buFont typeface="+mj-lt"/>
              <a:buAutoNum type="arabicPeriod"/>
            </a:pPr>
            <a:endParaRPr lang="nl-NL" sz="1600" dirty="0">
              <a:latin typeface="Bolder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31DD5A3D-36FC-4E41-869B-8DB923B5581D}"/>
              </a:ext>
            </a:extLst>
          </p:cNvPr>
          <p:cNvSpPr txBox="1"/>
          <p:nvPr/>
        </p:nvSpPr>
        <p:spPr>
          <a:xfrm>
            <a:off x="924339" y="1417629"/>
            <a:ext cx="10429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 panose="00000500000000000000" pitchFamily="2" charset="0"/>
                <a:ea typeface="+mn-ea"/>
                <a:cs typeface="Arial" panose="020B0604020202020204" pitchFamily="34" charset="0"/>
              </a:rPr>
              <a:t>Onderzoeksvraag: 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 panose="00000500000000000000" pitchFamily="2" charset="0"/>
                <a:ea typeface="+mn-ea"/>
                <a:cs typeface="Arial" panose="020B0604020202020204" pitchFamily="34" charset="0"/>
              </a:rPr>
              <a:t>“Zijn er disfunctionele aspecten in de markt van het verhuren en huren van woningen in Carnisse en zo ja, welke zijn dat?”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741A72B3-0ABD-4C28-A75B-D495C93733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8716" y="5891219"/>
            <a:ext cx="3503284" cy="96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098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09C0EA2-6C12-0447-A6EA-2028A3181AD8}"/>
              </a:ext>
            </a:extLst>
          </p:cNvPr>
          <p:cNvSpPr txBox="1">
            <a:spLocks/>
          </p:cNvSpPr>
          <p:nvPr/>
        </p:nvSpPr>
        <p:spPr>
          <a:xfrm>
            <a:off x="540000" y="540000"/>
            <a:ext cx="9830252" cy="14459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lder" panose="00000500000000000000" pitchFamily="2" charset="0"/>
                <a:ea typeface="+mj-ea"/>
                <a:cs typeface="Arial" panose="020B0604020202020204" pitchFamily="34" charset="0"/>
              </a:rPr>
              <a:t>Actieplan Goed Huren </a:t>
            </a:r>
          </a:p>
          <a:p>
            <a:pPr marL="0" marR="0" lvl="0" indent="0" algn="l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lder" panose="00000500000000000000" pitchFamily="2" charset="0"/>
                <a:ea typeface="+mj-ea"/>
                <a:cs typeface="Arial" panose="020B0604020202020204" pitchFamily="34" charset="0"/>
              </a:rPr>
              <a:t>en Verhuren </a:t>
            </a:r>
            <a:b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lder" panose="00000500000000000000" pitchFamily="2" charset="0"/>
                <a:ea typeface="+mj-ea"/>
                <a:cs typeface="Arial" panose="020B0604020202020204" pitchFamily="34" charset="0"/>
              </a:rPr>
            </a:br>
            <a:endParaRPr kumimoji="0" lang="nl-NL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lder" panose="00000500000000000000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A7E1AFF9-960F-48E1-B280-7A0D5F048D29}"/>
              </a:ext>
            </a:extLst>
          </p:cNvPr>
          <p:cNvSpPr txBox="1"/>
          <p:nvPr/>
        </p:nvSpPr>
        <p:spPr>
          <a:xfrm>
            <a:off x="540000" y="3034606"/>
            <a:ext cx="108003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 panose="00000500000000000000" pitchFamily="2" charset="0"/>
                <a:ea typeface="+mn-ea"/>
                <a:cs typeface="Arial" panose="020B0604020202020204" pitchFamily="34" charset="0"/>
              </a:rPr>
              <a:t>Aanpakken misstanden particuliere woningverhuurmarkt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 panose="00000500000000000000" pitchFamily="2" charset="0"/>
                <a:ea typeface="+mn-ea"/>
                <a:cs typeface="Arial" panose="020B0604020202020204" pitchFamily="34" charset="0"/>
              </a:rPr>
              <a:t>Bijna 25% van de bestaande woningen in bezit van particuliere en institutionele beleggers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 panose="00000500000000000000" pitchFamily="2" charset="0"/>
                <a:ea typeface="+mn-ea"/>
                <a:cs typeface="Arial" panose="020B0604020202020204" pitchFamily="34" charset="0"/>
              </a:rPr>
              <a:t>Woonvisie: als gemeente toezien op goed huren en verhuren van woningen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 panose="00000500000000000000" pitchFamily="2" charset="0"/>
                <a:ea typeface="+mn-ea"/>
                <a:cs typeface="Arial" panose="020B0604020202020204" pitchFamily="34" charset="0"/>
              </a:rPr>
              <a:t>Door college vastgesteld op 13 oktober 2020. In raad (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 panose="00000500000000000000" pitchFamily="2" charset="0"/>
                <a:ea typeface="+mn-ea"/>
                <a:cs typeface="Arial" panose="020B0604020202020204" pitchFamily="34" charset="0"/>
              </a:rPr>
              <a:t>cie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 panose="00000500000000000000" pitchFamily="2" charset="0"/>
                <a:ea typeface="+mn-ea"/>
                <a:cs typeface="Arial" panose="020B0604020202020204" pitchFamily="34" charset="0"/>
              </a:rPr>
              <a:t> BWB, 4 nov) goed ontvangen.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298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574AD8A0-6843-46B3-939C-9946239591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880" y="0"/>
            <a:ext cx="10570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6161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A1300CC-70E9-470A-A4F3-F5DE6502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388070"/>
            <a:ext cx="10515600" cy="1325563"/>
          </a:xfrm>
        </p:spPr>
        <p:txBody>
          <a:bodyPr lIns="0" tIns="0" rIns="0" bIns="0" anchor="t">
            <a:normAutofit/>
          </a:bodyPr>
          <a:lstStyle/>
          <a:p>
            <a:r>
              <a:rPr lang="nl-NL" sz="3200" b="1" dirty="0">
                <a:latin typeface="Bolder" panose="00000500000000000000" pitchFamily="2" charset="0"/>
                <a:cs typeface="Arial" panose="020B0604020202020204" pitchFamily="34" charset="0"/>
              </a:rPr>
              <a:t>Gerealiseerde acties  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4576A2C-96F7-4DFC-AF9F-974BDFFA4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12" y="1039906"/>
            <a:ext cx="11301210" cy="5397108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nl-NL" sz="2000" b="1" dirty="0">
                <a:latin typeface="Bolder" panose="00000500000000000000" pitchFamily="2" charset="0"/>
                <a:cs typeface="Arial" panose="020B0604020202020204" pitchFamily="34" charset="0"/>
              </a:rPr>
              <a:t>Stedelijk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nl-NL" sz="2000" dirty="0" err="1">
                <a:latin typeface="Bolder" panose="00000500000000000000" pitchFamily="2" charset="0"/>
                <a:cs typeface="Arial" panose="020B0604020202020204" pitchFamily="34" charset="0"/>
              </a:rPr>
              <a:t>Weetwatjehuurt</a:t>
            </a: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 / </a:t>
            </a:r>
            <a:r>
              <a:rPr lang="nl-NL" sz="2000" dirty="0" err="1">
                <a:latin typeface="Bolder" panose="00000500000000000000" pitchFamily="2" charset="0"/>
                <a:cs typeface="Arial" panose="020B0604020202020204" pitchFamily="34" charset="0"/>
              </a:rPr>
              <a:t>weetwatjeverhuurt</a:t>
            </a:r>
            <a:endParaRPr lang="nl-NL" sz="2000" dirty="0"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Huurprijscalculator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Regels goed </a:t>
            </a:r>
            <a:r>
              <a:rPr lang="nl-NL" sz="2000" dirty="0" err="1">
                <a:latin typeface="Bolder" panose="00000500000000000000" pitchFamily="2" charset="0"/>
                <a:cs typeface="Arial" panose="020B0604020202020204" pitchFamily="34" charset="0"/>
              </a:rPr>
              <a:t>verhuurderschap</a:t>
            </a:r>
            <a:endParaRPr lang="nl-NL" sz="2000" dirty="0"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Digitaal informatieloket </a:t>
            </a: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nl-NL" sz="2000" b="1" dirty="0"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nl-NL" sz="2000" b="1" dirty="0" err="1">
                <a:latin typeface="Bolder" panose="00000500000000000000" pitchFamily="2" charset="0"/>
                <a:cs typeface="Arial" panose="020B0604020202020204" pitchFamily="34" charset="0"/>
              </a:rPr>
              <a:t>Carnisse</a:t>
            </a:r>
            <a:r>
              <a:rPr lang="nl-NL" sz="2000" b="1" dirty="0">
                <a:latin typeface="Bolder" panose="00000500000000000000" pitchFamily="2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Campagne: mailing, AD, </a:t>
            </a:r>
            <a:r>
              <a:rPr lang="nl-NL" sz="2000" dirty="0" err="1">
                <a:latin typeface="Bolder" panose="00000500000000000000" pitchFamily="2" charset="0"/>
                <a:cs typeface="Arial" panose="020B0604020202020204" pitchFamily="34" charset="0"/>
              </a:rPr>
              <a:t>social</a:t>
            </a: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 media, buiten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Huurteam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Eigen Huis Coach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Inspecteur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Verhuurdersvergunning </a:t>
            </a: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nl-NL" sz="2000" dirty="0"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nl-NL" sz="2000" b="1" dirty="0">
                <a:latin typeface="Bolder" panose="00000500000000000000" pitchFamily="2" charset="0"/>
                <a:cs typeface="Arial" panose="020B0604020202020204" pitchFamily="34" charset="0"/>
              </a:rPr>
              <a:t>Ver gevorderd: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Samenwerking huurcommissie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Locatie in </a:t>
            </a:r>
            <a:r>
              <a:rPr lang="nl-NL" sz="2000" dirty="0" err="1">
                <a:latin typeface="Bolder" panose="00000500000000000000" pitchFamily="2" charset="0"/>
                <a:cs typeface="Arial" panose="020B0604020202020204" pitchFamily="34" charset="0"/>
              </a:rPr>
              <a:t>Carnisse</a:t>
            </a:r>
            <a:r>
              <a:rPr lang="nl-NL" sz="2000" dirty="0">
                <a:latin typeface="Bolder" panose="00000500000000000000" pitchFamily="2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nl-NL" sz="2000" dirty="0">
              <a:latin typeface="Bolder" panose="00000500000000000000" pitchFamily="2" charset="0"/>
            </a:endParaRPr>
          </a:p>
          <a:p>
            <a:pPr marL="0" indent="0">
              <a:buNone/>
            </a:pPr>
            <a:endParaRPr lang="nl-NL" sz="2000" dirty="0">
              <a:latin typeface="Bolder" panose="00000500000000000000" pitchFamily="2" charset="0"/>
            </a:endParaRPr>
          </a:p>
          <a:p>
            <a:pPr marL="0" indent="0">
              <a:buNone/>
            </a:pPr>
            <a:endParaRPr lang="nl-NL" sz="2000" dirty="0">
              <a:latin typeface="Bolder" panose="00000500000000000000" pitchFamily="2" charset="0"/>
            </a:endParaRPr>
          </a:p>
        </p:txBody>
      </p:sp>
      <p:pic>
        <p:nvPicPr>
          <p:cNvPr id="6" name="2445 Carnisse Videa Ad_1080x1920">
            <a:hlinkClick r:id="" action="ppaction://media"/>
            <a:extLst>
              <a:ext uri="{FF2B5EF4-FFF2-40B4-BE49-F238E27FC236}">
                <a16:creationId xmlns:a16="http://schemas.microsoft.com/office/drawing/2014/main" xmlns="" id="{63569DAF-F068-4198-8B0F-189B094186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38242" y="161979"/>
            <a:ext cx="3675399" cy="653404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6734312C-7A65-4643-B132-3DACB6F1E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8077" y="185698"/>
            <a:ext cx="2179582" cy="163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hlinkClick r:id="rId6"/>
            <a:extLst>
              <a:ext uri="{FF2B5EF4-FFF2-40B4-BE49-F238E27FC236}">
                <a16:creationId xmlns:a16="http://schemas.microsoft.com/office/drawing/2014/main" xmlns="" id="{9F636DB7-BFC4-417D-8F8E-1611DA669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2811" y="1939724"/>
            <a:ext cx="2174848" cy="1775629"/>
          </a:xfrm>
          <a:prstGeom prst="rect">
            <a:avLst/>
          </a:prstGeom>
        </p:spPr>
      </p:pic>
      <p:pic>
        <p:nvPicPr>
          <p:cNvPr id="8" name="Afbeelding 7" descr="Afbeelding met tekst, buiten, teken, stoeprand&#10;&#10;Automatisch gegenereerde beschrijving">
            <a:hlinkClick r:id="rId8"/>
            <a:extLst>
              <a:ext uri="{FF2B5EF4-FFF2-40B4-BE49-F238E27FC236}">
                <a16:creationId xmlns:a16="http://schemas.microsoft.com/office/drawing/2014/main" xmlns="" id="{46FE6A6F-D548-41C1-848F-4CBC22B716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8077" y="3823013"/>
            <a:ext cx="2154755" cy="28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960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93A0A999-496D-3D4C-B4C2-DF3A94EC5760}"/>
              </a:ext>
            </a:extLst>
          </p:cNvPr>
          <p:cNvSpPr txBox="1">
            <a:spLocks/>
          </p:cNvSpPr>
          <p:nvPr/>
        </p:nvSpPr>
        <p:spPr>
          <a:xfrm>
            <a:off x="540000" y="540000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rgbClr val="43CEB0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Verhuurdervergunning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0E00970C-958E-EA4C-9089-201B99D113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19558"/>
            <a:ext cx="13924883" cy="69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38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8D8E26A-1AC9-4A2C-8FF8-CA34313C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0515600" cy="1325563"/>
          </a:xfrm>
          <a:noFill/>
        </p:spPr>
        <p:txBody>
          <a:bodyPr lIns="0" tIns="0" rIns="0" bIns="0" anchor="t">
            <a:normAutofit/>
          </a:bodyPr>
          <a:lstStyle/>
          <a:p>
            <a:r>
              <a:rPr lang="nl-NL" sz="3200" dirty="0">
                <a:solidFill>
                  <a:srgbClr val="43CEB0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Uitgangspunten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D33A914-ACF1-4C82-9E1C-867A0C414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0000"/>
            <a:ext cx="5365500" cy="5083525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Verhuurdersvergunning als paraplu-instrument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Regels in APV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Ultimum remedium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Fasegewijs invoeren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Excessen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Handhaving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nl-NL" sz="1500" dirty="0">
              <a:solidFill>
                <a:srgbClr val="262626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90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8D8E26A-1AC9-4A2C-8FF8-CA34313C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0515600" cy="1325563"/>
          </a:xfrm>
          <a:noFill/>
        </p:spPr>
        <p:txBody>
          <a:bodyPr lIns="0" tIns="0" rIns="0" bIns="0" anchor="t">
            <a:normAutofit/>
          </a:bodyPr>
          <a:lstStyle/>
          <a:p>
            <a:r>
              <a:rPr lang="nl-NL" sz="3200" dirty="0">
                <a:solidFill>
                  <a:srgbClr val="43CEB0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Doel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D33A914-ACF1-4C82-9E1C-867A0C414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0000"/>
            <a:ext cx="10515600" cy="5083525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Gedragsverandering eigenaren/verhuurders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6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regels goed </a:t>
            </a:r>
            <a:r>
              <a:rPr lang="nl-NL" sz="2600" dirty="0" err="1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verhuurderschap</a:t>
            </a:r>
            <a:endParaRPr lang="nl-NL" sz="2600" dirty="0">
              <a:solidFill>
                <a:srgbClr val="262626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Huurgenot huurders</a:t>
            </a:r>
            <a:endParaRPr lang="nl-NL" b="1" dirty="0">
              <a:solidFill>
                <a:srgbClr val="262626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6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eerlijke huurprijs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Aanpakken malafide verhuurders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Leefbaarheid wijk verhogen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6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terugdringen overtredingen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NL" sz="3200" b="1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Belonen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nl-NL" sz="2600" dirty="0">
                <a:solidFill>
                  <a:srgbClr val="262626"/>
                </a:solidFill>
                <a:latin typeface="Bolder" panose="00000500000000000000" pitchFamily="2" charset="0"/>
                <a:cs typeface="Arial" panose="020B0604020202020204" pitchFamily="34" charset="0"/>
              </a:rPr>
              <a:t>witte lijst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nl-NL" sz="1500" dirty="0">
              <a:solidFill>
                <a:srgbClr val="262626"/>
              </a:solidFill>
              <a:latin typeface="Bolder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7300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4677</TotalTime>
  <Words>295</Words>
  <Application>Microsoft Office PowerPoint</Application>
  <PresentationFormat>Aangepast</PresentationFormat>
  <Paragraphs>97</Paragraphs>
  <Slides>13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Arial</vt:lpstr>
      <vt:lpstr>Bolder</vt:lpstr>
      <vt:lpstr>Wingdings</vt:lpstr>
      <vt:lpstr>Calibri Light</vt:lpstr>
      <vt:lpstr>Calibri</vt:lpstr>
      <vt:lpstr>Kantoorthema</vt:lpstr>
      <vt:lpstr>Goed Huren en Verhuren in Rotterdam</vt:lpstr>
      <vt:lpstr>Agenda</vt:lpstr>
      <vt:lpstr>Casestudy Carnisse 2019</vt:lpstr>
      <vt:lpstr>Dia 4</vt:lpstr>
      <vt:lpstr>Dia 5</vt:lpstr>
      <vt:lpstr>Gerealiseerde acties   </vt:lpstr>
      <vt:lpstr>Dia 7</vt:lpstr>
      <vt:lpstr>Uitgangspunten</vt:lpstr>
      <vt:lpstr>Doel</vt:lpstr>
      <vt:lpstr>Werkproces</vt:lpstr>
      <vt:lpstr>Projectteam en Kernteam</vt:lpstr>
      <vt:lpstr>Dilemma’s</vt:lpstr>
      <vt:lpstr>Einde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Goed Huren en Verhuren in de wijken</dc:title>
  <dc:creator>Schutte F. (Frank)</dc:creator>
  <cp:lastModifiedBy>HP</cp:lastModifiedBy>
  <cp:revision>126</cp:revision>
  <dcterms:created xsi:type="dcterms:W3CDTF">2020-11-24T08:07:12Z</dcterms:created>
  <dcterms:modified xsi:type="dcterms:W3CDTF">2021-03-02T10:38:08Z</dcterms:modified>
</cp:coreProperties>
</file>