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7" r:id="rId3"/>
    <p:sldId id="291" r:id="rId4"/>
    <p:sldId id="270" r:id="rId5"/>
    <p:sldId id="271" r:id="rId6"/>
    <p:sldId id="273" r:id="rId7"/>
    <p:sldId id="276" r:id="rId8"/>
    <p:sldId id="293" r:id="rId9"/>
    <p:sldId id="295" r:id="rId10"/>
    <p:sldId id="294" r:id="rId11"/>
    <p:sldId id="274" r:id="rId12"/>
    <p:sldId id="388" r:id="rId13"/>
    <p:sldId id="389" r:id="rId14"/>
    <p:sldId id="400" r:id="rId15"/>
    <p:sldId id="399" r:id="rId16"/>
    <p:sldId id="266" r:id="rId17"/>
    <p:sldId id="372" r:id="rId18"/>
    <p:sldId id="398" r:id="rId19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505">
          <p15:clr>
            <a:srgbClr val="A4A3A4"/>
          </p15:clr>
        </p15:guide>
        <p15:guide id="2" orient="horz" pos="3072">
          <p15:clr>
            <a:srgbClr val="A4A3A4"/>
          </p15:clr>
        </p15:guide>
        <p15:guide id="3" orient="horz" pos="2747">
          <p15:clr>
            <a:srgbClr val="A4A3A4"/>
          </p15:clr>
        </p15:guide>
        <p15:guide id="4" orient="horz" pos="811">
          <p15:clr>
            <a:srgbClr val="A4A3A4"/>
          </p15:clr>
        </p15:guide>
        <p15:guide id="5" pos="408">
          <p15:clr>
            <a:srgbClr val="A4A3A4"/>
          </p15:clr>
        </p15:guide>
        <p15:guide id="6" pos="535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FFFF"/>
    <a:srgbClr val="184350"/>
    <a:srgbClr val="005D76"/>
    <a:srgbClr val="388CB6"/>
    <a:srgbClr val="3E5C6C"/>
    <a:srgbClr val="F3F7F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8" autoAdjust="0"/>
    <p:restoredTop sz="94643" autoAdjust="0"/>
  </p:normalViewPr>
  <p:slideViewPr>
    <p:cSldViewPr snapToObjects="1">
      <p:cViewPr>
        <p:scale>
          <a:sx n="59" d="100"/>
          <a:sy n="59" d="100"/>
        </p:scale>
        <p:origin x="-2154" y="-996"/>
      </p:cViewPr>
      <p:guideLst>
        <p:guide orient="horz" pos="505"/>
        <p:guide orient="horz" pos="3072"/>
        <p:guide orient="horz" pos="2747"/>
        <p:guide orient="horz" pos="811"/>
        <p:guide pos="408"/>
        <p:guide pos="535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475"/>
    </p:cViewPr>
  </p:sorterViewPr>
  <p:notesViewPr>
    <p:cSldViewPr snapToObjects="1" showGuides="1">
      <p:cViewPr varScale="1">
        <p:scale>
          <a:sx n="82" d="100"/>
          <a:sy n="82" d="100"/>
        </p:scale>
        <p:origin x="-3132" y="-84"/>
      </p:cViewPr>
      <p:guideLst>
        <p:guide orient="horz" pos="2880"/>
        <p:guide pos="2160"/>
      </p:guideLst>
    </p:cSldViewPr>
  </p:notesViewPr>
  <p:gridSpacing cx="136413875" cy="13641387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C507DF-2202-4BA8-BDB6-4A94C4E1249F}" type="datetimeFigureOut">
              <a:rPr lang="en-GB" smtClean="0"/>
              <a:pPr/>
              <a:t>02/03/2021</a:t>
            </a:fld>
            <a:endParaRPr lang="en-GB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4BE544-F562-4C35-A9FD-B90A56CB17EB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F1831F-9B2E-456E-A65A-E6850032F803}" type="datetimeFigureOut">
              <a:rPr lang="nl-NL" smtClean="0"/>
              <a:pPr/>
              <a:t>2-3-2021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FCCD01-D426-423B-AF6B-42A66387078E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Vestzakbroekzak-verschuiving is de grootste vijand van de baat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FCCD01-D426-423B-AF6B-42A66387078E}" type="slidenum">
              <a:rPr lang="nl-NL" smtClean="0"/>
              <a:pPr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16504027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Denk aan kantoren met hoge </a:t>
            </a:r>
            <a:r>
              <a:rPr lang="nl-NL" dirty="0" err="1"/>
              <a:t>bream</a:t>
            </a:r>
            <a:r>
              <a:rPr lang="nl-NL" dirty="0"/>
              <a:t>-score, maar gebouwd voor leegstand; denk aan nieuwbouw die leegstand in historisch centrum veroorzaakt of ten koste gaat van groen terwijl inbreiding mogelijk is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FCCD01-D426-423B-AF6B-42A66387078E}" type="slidenum">
              <a:rPr lang="nl-NL" smtClean="0"/>
              <a:pPr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31467067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maatregelen zijn geen doel, maar een middel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FCCD01-D426-423B-AF6B-42A66387078E}" type="slidenum">
              <a:rPr lang="nl-NL" smtClean="0"/>
              <a:pPr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20818917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>
            <a:extLst>
              <a:ext uri="{FF2B5EF4-FFF2-40B4-BE49-F238E27FC236}">
                <a16:creationId xmlns:a16="http://schemas.microsoft.com/office/drawing/2014/main" xmlns="" id="{E97F517A-395A-41F2-A394-7A2ABBFB388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DEC0509-B9C0-4475-BD98-E61122743538}" type="slidenum">
              <a:rPr lang="nl-NL" altLang="nl-NL" sz="1200">
                <a:latin typeface="Arial" panose="020B0604020202020204" pitchFamily="34" charset="0"/>
              </a:rPr>
              <a:pPr/>
              <a:t>12</a:t>
            </a:fld>
            <a:endParaRPr lang="nl-NL" altLang="nl-NL" sz="1200">
              <a:latin typeface="Arial" panose="020B0604020202020204" pitchFamily="34" charset="0"/>
            </a:endParaRPr>
          </a:p>
        </p:txBody>
      </p:sp>
      <p:sp>
        <p:nvSpPr>
          <p:cNvPr id="95235" name="Rectangle 2">
            <a:extLst>
              <a:ext uri="{FF2B5EF4-FFF2-40B4-BE49-F238E27FC236}">
                <a16:creationId xmlns:a16="http://schemas.microsoft.com/office/drawing/2014/main" xmlns="" id="{C17EABF9-8FDA-412E-BBA0-E6263D1D054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63575"/>
            <a:ext cx="4572000" cy="3429000"/>
          </a:xfrm>
          <a:ln/>
        </p:spPr>
      </p:sp>
      <p:sp>
        <p:nvSpPr>
          <p:cNvPr id="95236" name="Rectangle 3">
            <a:extLst>
              <a:ext uri="{FF2B5EF4-FFF2-40B4-BE49-F238E27FC236}">
                <a16:creationId xmlns:a16="http://schemas.microsoft.com/office/drawing/2014/main" xmlns="" id="{E964405D-7F29-4263-A1D7-B67C313D81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2813" y="4344988"/>
            <a:ext cx="5032375" cy="411162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747" tIns="47374" rIns="94747" bIns="47374"/>
          <a:lstStyle/>
          <a:p>
            <a:pPr eaLnBrk="1" hangingPunct="1"/>
            <a:r>
              <a:rPr lang="nl-NL" altLang="nl-NL">
                <a:latin typeface="Arial" panose="020B0604020202020204" pitchFamily="34" charset="0"/>
              </a:rPr>
              <a:t>Kwaliteiten overtuigen niet, baten wel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>
            <a:extLst>
              <a:ext uri="{FF2B5EF4-FFF2-40B4-BE49-F238E27FC236}">
                <a16:creationId xmlns:a16="http://schemas.microsoft.com/office/drawing/2014/main" xmlns="" id="{E97F517A-395A-41F2-A394-7A2ABBFB388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DEC0509-B9C0-4475-BD98-E61122743538}" type="slidenum">
              <a:rPr lang="nl-NL" altLang="nl-NL" sz="1200">
                <a:latin typeface="Arial" panose="020B0604020202020204" pitchFamily="34" charset="0"/>
              </a:rPr>
              <a:pPr/>
              <a:t>14</a:t>
            </a:fld>
            <a:endParaRPr lang="nl-NL" altLang="nl-NL" sz="1200">
              <a:latin typeface="Arial" panose="020B0604020202020204" pitchFamily="34" charset="0"/>
            </a:endParaRPr>
          </a:p>
        </p:txBody>
      </p:sp>
      <p:sp>
        <p:nvSpPr>
          <p:cNvPr id="95235" name="Rectangle 2">
            <a:extLst>
              <a:ext uri="{FF2B5EF4-FFF2-40B4-BE49-F238E27FC236}">
                <a16:creationId xmlns:a16="http://schemas.microsoft.com/office/drawing/2014/main" xmlns="" id="{C17EABF9-8FDA-412E-BBA0-E6263D1D054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63575"/>
            <a:ext cx="4572000" cy="3429000"/>
          </a:xfrm>
          <a:ln/>
        </p:spPr>
      </p:sp>
      <p:sp>
        <p:nvSpPr>
          <p:cNvPr id="95236" name="Rectangle 3">
            <a:extLst>
              <a:ext uri="{FF2B5EF4-FFF2-40B4-BE49-F238E27FC236}">
                <a16:creationId xmlns:a16="http://schemas.microsoft.com/office/drawing/2014/main" xmlns="" id="{E964405D-7F29-4263-A1D7-B67C313D81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2813" y="4344988"/>
            <a:ext cx="5032375" cy="411162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747" tIns="47374" rIns="94747" bIns="47374"/>
          <a:lstStyle/>
          <a:p>
            <a:pPr eaLnBrk="1" hangingPunct="1"/>
            <a:r>
              <a:rPr lang="nl-NL" altLang="nl-NL">
                <a:latin typeface="Arial" panose="020B0604020202020204" pitchFamily="34" charset="0"/>
              </a:rPr>
              <a:t>Kwaliteiten overtuigen niet, baten wel</a:t>
            </a:r>
          </a:p>
        </p:txBody>
      </p:sp>
    </p:spTree>
    <p:extLst>
      <p:ext uri="{BB962C8B-B14F-4D97-AF65-F5344CB8AC3E}">
        <p14:creationId xmlns:p14="http://schemas.microsoft.com/office/powerpoint/2010/main" xmlns="" val="256290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FCCD01-D426-423B-AF6B-42A66387078E}" type="slidenum">
              <a:rPr lang="nl-NL" smtClean="0"/>
              <a:pPr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5555950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jdelijke aanduiding voor afbeelding 15"/>
          <p:cNvSpPr>
            <a:spLocks noGrp="1"/>
          </p:cNvSpPr>
          <p:nvPr>
            <p:ph type="pic" sz="quarter" idx="10"/>
          </p:nvPr>
        </p:nvSpPr>
        <p:spPr>
          <a:xfrm>
            <a:off x="0" y="801688"/>
            <a:ext cx="9144000" cy="4075112"/>
          </a:xfrm>
          <a:solidFill>
            <a:srgbClr val="184350"/>
          </a:solidFill>
        </p:spPr>
        <p:txBody>
          <a:bodyPr>
            <a:normAutofit/>
          </a:bodyPr>
          <a:lstStyle>
            <a:lvl1pPr>
              <a:defRPr sz="1600">
                <a:solidFill>
                  <a:srgbClr val="F3F7FC"/>
                </a:solidFill>
              </a:defRPr>
            </a:lvl1pPr>
          </a:lstStyle>
          <a:p>
            <a:r>
              <a:rPr lang="nl-NL" dirty="0"/>
              <a:t>Klik op het pictogram als u een afbeelding wilt toevoegen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79681" y="3182008"/>
            <a:ext cx="6518207" cy="790380"/>
          </a:xfrm>
        </p:spPr>
        <p:txBody>
          <a:bodyPr wrap="square" lIns="0" tIns="0" rIns="0" bIns="0" anchor="b" anchorCtr="0">
            <a:noAutofit/>
          </a:bodyPr>
          <a:lstStyle>
            <a:lvl1pPr marL="0" indent="0" algn="r">
              <a:lnSpc>
                <a:spcPts val="3600"/>
              </a:lnSpc>
              <a:spcBef>
                <a:spcPts val="0"/>
              </a:spcBef>
              <a:buNone/>
              <a:defRPr sz="3600" b="0" kern="3000" spc="0" normalizeH="0" baseline="0">
                <a:solidFill>
                  <a:schemeClr val="bg1"/>
                </a:solidFill>
                <a:latin typeface="Segoe UI Light" pitchFamily="34" charset="0"/>
                <a:ea typeface="Ebrima" pitchFamily="2" charset="0"/>
                <a:cs typeface="Ebrima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22" name="Tijdelijke aanduiding voor tekst 21"/>
          <p:cNvSpPr>
            <a:spLocks noGrp="1"/>
          </p:cNvSpPr>
          <p:nvPr>
            <p:ph type="body" sz="quarter" idx="11"/>
          </p:nvPr>
        </p:nvSpPr>
        <p:spPr>
          <a:xfrm>
            <a:off x="1979677" y="3972388"/>
            <a:ext cx="6518209" cy="388475"/>
          </a:xfrm>
        </p:spPr>
        <p:txBody>
          <a:bodyPr lIns="0" tIns="0" rIns="0" bIns="0" anchor="t">
            <a:noAutofit/>
          </a:bodyPr>
          <a:lstStyle>
            <a:lvl1pPr marL="0" indent="0" algn="r">
              <a:lnSpc>
                <a:spcPts val="1500"/>
              </a:lnSpc>
              <a:spcBef>
                <a:spcPts val="0"/>
              </a:spcBef>
              <a:buFontTx/>
              <a:buNone/>
              <a:defRPr sz="1200" b="1" baseline="0">
                <a:solidFill>
                  <a:schemeClr val="bg1"/>
                </a:solidFill>
              </a:defRPr>
            </a:lvl1pPr>
            <a:lvl2pPr>
              <a:defRPr>
                <a:solidFill>
                  <a:srgbClr val="F3F7FC"/>
                </a:solidFill>
              </a:defRPr>
            </a:lvl2pPr>
            <a:lvl3pPr>
              <a:defRPr>
                <a:solidFill>
                  <a:srgbClr val="F3F7FC"/>
                </a:solidFill>
              </a:defRPr>
            </a:lvl3pPr>
            <a:lvl4pPr>
              <a:defRPr>
                <a:solidFill>
                  <a:srgbClr val="F3F7FC"/>
                </a:solidFill>
              </a:defRPr>
            </a:lvl4pPr>
            <a:lvl5pPr>
              <a:defRPr>
                <a:solidFill>
                  <a:srgbClr val="F3F7FC"/>
                </a:solidFill>
              </a:defRPr>
            </a:lvl5pPr>
          </a:lstStyle>
          <a:p>
            <a:pPr lvl="0"/>
            <a:endParaRPr lang="en-GB" dirty="0"/>
          </a:p>
        </p:txBody>
      </p:sp>
      <p:sp>
        <p:nvSpPr>
          <p:cNvPr id="6" name="Tijdelijke aanduiding voor tekst 21"/>
          <p:cNvSpPr>
            <a:spLocks noGrp="1"/>
          </p:cNvSpPr>
          <p:nvPr>
            <p:ph type="body" sz="quarter" idx="12"/>
          </p:nvPr>
        </p:nvSpPr>
        <p:spPr>
          <a:xfrm>
            <a:off x="1979677" y="4360863"/>
            <a:ext cx="6518209" cy="209142"/>
          </a:xfrm>
        </p:spPr>
        <p:txBody>
          <a:bodyPr lIns="0" tIns="0" rIns="0" bIns="0" anchor="b">
            <a:noAutofit/>
          </a:bodyPr>
          <a:lstStyle>
            <a:lvl1pPr marL="0" indent="0" algn="r">
              <a:lnSpc>
                <a:spcPts val="1500"/>
              </a:lnSpc>
              <a:spcBef>
                <a:spcPts val="0"/>
              </a:spcBef>
              <a:buFontTx/>
              <a:buNone/>
              <a:defRPr sz="900" b="0" baseline="0">
                <a:solidFill>
                  <a:schemeClr val="bg1"/>
                </a:solidFill>
              </a:defRPr>
            </a:lvl1pPr>
            <a:lvl2pPr>
              <a:defRPr>
                <a:solidFill>
                  <a:srgbClr val="F3F7FC"/>
                </a:solidFill>
              </a:defRPr>
            </a:lvl2pPr>
            <a:lvl3pPr>
              <a:defRPr>
                <a:solidFill>
                  <a:srgbClr val="F3F7FC"/>
                </a:solidFill>
              </a:defRPr>
            </a:lvl3pPr>
            <a:lvl4pPr>
              <a:defRPr>
                <a:solidFill>
                  <a:srgbClr val="F3F7FC"/>
                </a:solidFill>
              </a:defRPr>
            </a:lvl4pPr>
            <a:lvl5pPr>
              <a:defRPr>
                <a:solidFill>
                  <a:srgbClr val="F3F7FC"/>
                </a:solidFill>
              </a:defRPr>
            </a:lvl5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543620523"/>
      </p:ext>
    </p:extLst>
  </p:cSld>
  <p:clrMapOvr>
    <a:masterClrMapping/>
  </p:clrMapOvr>
  <p:hf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media 5"/>
          <p:cNvSpPr>
            <a:spLocks noGrp="1"/>
          </p:cNvSpPr>
          <p:nvPr>
            <p:ph type="media" sz="quarter" idx="10"/>
          </p:nvPr>
        </p:nvSpPr>
        <p:spPr>
          <a:xfrm>
            <a:off x="0" y="801688"/>
            <a:ext cx="9144000" cy="4075112"/>
          </a:xfrm>
          <a:solidFill>
            <a:srgbClr val="184350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7968355" y="4876800"/>
            <a:ext cx="527246" cy="2667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1100" b="0">
                <a:solidFill>
                  <a:srgbClr val="184350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fld id="{44259A67-670E-4C64-97AA-2ABF111DB1CB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240295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15"/>
          <p:cNvSpPr>
            <a:spLocks noGrp="1"/>
          </p:cNvSpPr>
          <p:nvPr>
            <p:ph type="pic" sz="quarter" idx="10"/>
          </p:nvPr>
        </p:nvSpPr>
        <p:spPr>
          <a:xfrm>
            <a:off x="0" y="801688"/>
            <a:ext cx="9144000" cy="4075112"/>
          </a:xfrm>
          <a:solidFill>
            <a:srgbClr val="184350"/>
          </a:solidFill>
        </p:spPr>
        <p:txBody>
          <a:bodyPr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op het pictogram als u een afbeelding wilt toevoegen</a:t>
            </a:r>
            <a:endParaRPr lang="en-GB" dirty="0"/>
          </a:p>
        </p:txBody>
      </p:sp>
      <p:sp>
        <p:nvSpPr>
          <p:cNvPr id="5" name="Tijdelijke aanduiding voor tekst 7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" y="3741484"/>
            <a:ext cx="5615940" cy="784860"/>
          </a:xfrm>
        </p:spPr>
        <p:txBody>
          <a:bodyPr>
            <a:noAutofit/>
          </a:bodyPr>
          <a:lstStyle>
            <a:lvl1pPr>
              <a:defRPr sz="3600">
                <a:solidFill>
                  <a:schemeClr val="bg1"/>
                </a:solidFill>
                <a:latin typeface="Segoe UI Light" pitchFamily="34" charset="0"/>
              </a:defRPr>
            </a:lvl1pPr>
          </a:lstStyle>
          <a:p>
            <a:pPr lvl="0"/>
            <a:r>
              <a:rPr lang="nl-NL" dirty="0" err="1"/>
              <a:t>www.witteveenbos.com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7842975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dt" sz="half" idx="10"/>
          </p:nvPr>
        </p:nvSpPr>
        <p:spPr>
          <a:xfrm>
            <a:off x="6192838" y="4769644"/>
            <a:ext cx="1682750" cy="1714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875588" y="4769644"/>
            <a:ext cx="463550" cy="1714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EE39DE-44F2-4B7F-9922-F248DAFB096B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875588" y="4769644"/>
            <a:ext cx="463550" cy="1714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B7BDEC-262E-4327-BC3D-788906A38E19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Rectangle 13"/>
          <p:cNvSpPr>
            <a:spLocks noGrp="1" noChangeArrowheads="1"/>
          </p:cNvSpPr>
          <p:nvPr>
            <p:ph type="dt" sz="half" idx="10"/>
          </p:nvPr>
        </p:nvSpPr>
        <p:spPr>
          <a:xfrm>
            <a:off x="6192838" y="4769644"/>
            <a:ext cx="1682750" cy="1714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875588" y="4769644"/>
            <a:ext cx="463550" cy="1714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6B96FB-E3C9-4E1A-BF58-9F48F712D35B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(plai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0" y="801688"/>
            <a:ext cx="9144000" cy="4075111"/>
          </a:xfrm>
          <a:prstGeom prst="rect">
            <a:avLst/>
          </a:prstGeom>
          <a:solidFill>
            <a:srgbClr val="F3F7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1287463"/>
            <a:ext cx="7850189" cy="428625"/>
          </a:xfrm>
        </p:spPr>
        <p:txBody>
          <a:bodyPr lIns="0" tIns="0" rIns="0" bIns="0" anchor="t">
            <a:noAutofit/>
          </a:bodyPr>
          <a:lstStyle>
            <a:lvl1pPr algn="l">
              <a:lnSpc>
                <a:spcPts val="2200"/>
              </a:lnSpc>
              <a:defRPr sz="2200" b="0" kern="1500" baseline="0"/>
            </a:lvl1pPr>
          </a:lstStyle>
          <a:p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7968355" y="4876800"/>
            <a:ext cx="527246" cy="2667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1100" b="0">
                <a:solidFill>
                  <a:srgbClr val="184350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fld id="{44259A67-670E-4C64-97AA-2ABF111DB1CB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11" name="Tijdelijke aanduiding voor tekst 10"/>
          <p:cNvSpPr>
            <a:spLocks noGrp="1"/>
          </p:cNvSpPr>
          <p:nvPr>
            <p:ph type="body" sz="quarter" idx="11"/>
          </p:nvPr>
        </p:nvSpPr>
        <p:spPr>
          <a:xfrm>
            <a:off x="647700" y="1716087"/>
            <a:ext cx="7847901" cy="2644775"/>
          </a:xfrm>
        </p:spPr>
        <p:txBody>
          <a:bodyPr>
            <a:no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xmlns="" val="1703267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(numera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0" y="801688"/>
            <a:ext cx="9144000" cy="4075111"/>
          </a:xfrm>
          <a:prstGeom prst="rect">
            <a:avLst/>
          </a:prstGeom>
          <a:solidFill>
            <a:srgbClr val="F3F7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1287463"/>
            <a:ext cx="7850189" cy="428625"/>
          </a:xfrm>
        </p:spPr>
        <p:txBody>
          <a:bodyPr lIns="0" tIns="0" rIns="0" bIns="0" anchor="t">
            <a:noAutofit/>
          </a:bodyPr>
          <a:lstStyle>
            <a:lvl1pPr algn="l">
              <a:lnSpc>
                <a:spcPts val="2200"/>
              </a:lnSpc>
              <a:defRPr sz="2200" b="0" kern="1500" baseline="0"/>
            </a:lvl1pPr>
          </a:lstStyle>
          <a:p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7968355" y="4876800"/>
            <a:ext cx="527246" cy="2667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1100" b="0">
                <a:solidFill>
                  <a:srgbClr val="184350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fld id="{44259A67-670E-4C64-97AA-2ABF111DB1CB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0"/>
          </p:nvPr>
        </p:nvSpPr>
        <p:spPr>
          <a:xfrm>
            <a:off x="647700" y="1716088"/>
            <a:ext cx="7847901" cy="2644775"/>
          </a:xfrm>
        </p:spPr>
        <p:txBody>
          <a:bodyPr>
            <a:no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xmlns="" val="1703267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0" y="801688"/>
            <a:ext cx="9144000" cy="4075111"/>
          </a:xfrm>
          <a:prstGeom prst="rect">
            <a:avLst/>
          </a:prstGeom>
          <a:solidFill>
            <a:srgbClr val="F3F7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ijdelijke aanduiding voor tekst 12"/>
          <p:cNvSpPr>
            <a:spLocks noGrp="1"/>
          </p:cNvSpPr>
          <p:nvPr>
            <p:ph type="body" sz="quarter" idx="12"/>
          </p:nvPr>
        </p:nvSpPr>
        <p:spPr>
          <a:xfrm>
            <a:off x="647700" y="1716088"/>
            <a:ext cx="7848600" cy="3160712"/>
          </a:xfrm>
        </p:spPr>
        <p:txBody>
          <a:bodyPr>
            <a:no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1287463"/>
            <a:ext cx="7850189" cy="428625"/>
          </a:xfrm>
        </p:spPr>
        <p:txBody>
          <a:bodyPr lIns="0" tIns="0" rIns="0" bIns="0" anchor="t">
            <a:noAutofit/>
          </a:bodyPr>
          <a:lstStyle>
            <a:lvl1pPr algn="l">
              <a:lnSpc>
                <a:spcPts val="2200"/>
              </a:lnSpc>
              <a:defRPr sz="2200" b="0" kern="1500" baseline="0"/>
            </a:lvl1pPr>
          </a:lstStyle>
          <a:p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7" name="Tijdelijke aanduiding voor afbeelding 6"/>
          <p:cNvSpPr>
            <a:spLocks noGrp="1"/>
          </p:cNvSpPr>
          <p:nvPr>
            <p:ph type="pic" sz="quarter" idx="11"/>
          </p:nvPr>
        </p:nvSpPr>
        <p:spPr>
          <a:xfrm>
            <a:off x="647700" y="3256800"/>
            <a:ext cx="2880000" cy="1620000"/>
          </a:xfrm>
          <a:solidFill>
            <a:srgbClr val="184350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0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7968355" y="4876800"/>
            <a:ext cx="527246" cy="2667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1100" b="0">
                <a:solidFill>
                  <a:srgbClr val="184350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fld id="{44259A67-670E-4C64-97AA-2ABF111DB1CB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703267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/>
          <p:cNvSpPr/>
          <p:nvPr userDrawn="1"/>
        </p:nvSpPr>
        <p:spPr>
          <a:xfrm>
            <a:off x="0" y="801688"/>
            <a:ext cx="9144000" cy="4075111"/>
          </a:xfrm>
          <a:prstGeom prst="rect">
            <a:avLst/>
          </a:prstGeom>
          <a:solidFill>
            <a:srgbClr val="F3F7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ijdelijke aanduiding voor afbeelding 3"/>
          <p:cNvSpPr>
            <a:spLocks noGrp="1"/>
          </p:cNvSpPr>
          <p:nvPr>
            <p:ph type="pic" sz="quarter" idx="10"/>
          </p:nvPr>
        </p:nvSpPr>
        <p:spPr>
          <a:xfrm>
            <a:off x="0" y="801688"/>
            <a:ext cx="9144000" cy="1932082"/>
          </a:xfrm>
          <a:solidFill>
            <a:srgbClr val="184350"/>
          </a:solidFill>
        </p:spPr>
        <p:txBody>
          <a:bodyPr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op het pictogram als u een afbeelding wilt toevoegen</a:t>
            </a:r>
            <a:endParaRPr lang="en-GB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9987" y="3219545"/>
            <a:ext cx="7845613" cy="428625"/>
          </a:xfrm>
        </p:spPr>
        <p:txBody>
          <a:bodyPr lIns="0" tIns="0" rIns="180000" bIns="0" anchor="t">
            <a:noAutofit/>
          </a:bodyPr>
          <a:lstStyle>
            <a:lvl1pPr algn="l">
              <a:lnSpc>
                <a:spcPts val="2200"/>
              </a:lnSpc>
              <a:defRPr sz="2200" b="1" kern="1500" baseline="0"/>
            </a:lvl1pPr>
          </a:lstStyle>
          <a:p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10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7968355" y="4876800"/>
            <a:ext cx="527246" cy="2667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1100" b="0">
                <a:solidFill>
                  <a:srgbClr val="184350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fld id="{44259A67-670E-4C64-97AA-2ABF111DB1CB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12" name="Tijdelijke aanduiding voor tekst 11"/>
          <p:cNvSpPr>
            <a:spLocks noGrp="1"/>
          </p:cNvSpPr>
          <p:nvPr>
            <p:ph type="body" sz="quarter" idx="11"/>
          </p:nvPr>
        </p:nvSpPr>
        <p:spPr>
          <a:xfrm>
            <a:off x="647700" y="3648075"/>
            <a:ext cx="7848600" cy="1228725"/>
          </a:xfrm>
        </p:spPr>
        <p:txBody>
          <a:bodyPr>
            <a:no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xmlns="" val="3604291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full-screen (no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afbeelding 15"/>
          <p:cNvSpPr>
            <a:spLocks noGrp="1"/>
          </p:cNvSpPr>
          <p:nvPr>
            <p:ph type="pic" sz="quarter" idx="10"/>
          </p:nvPr>
        </p:nvSpPr>
        <p:spPr>
          <a:xfrm>
            <a:off x="0" y="801688"/>
            <a:ext cx="9144000" cy="4075112"/>
          </a:xfrm>
          <a:solidFill>
            <a:srgbClr val="184350"/>
          </a:solidFill>
        </p:spPr>
        <p:txBody>
          <a:bodyPr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en-GB" dirty="0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7968355" y="4876800"/>
            <a:ext cx="527246" cy="2667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1100" b="0">
                <a:solidFill>
                  <a:srgbClr val="184350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fld id="{44259A67-670E-4C64-97AA-2ABF111DB1CB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240295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full-screen (title top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afbeelding 15"/>
          <p:cNvSpPr>
            <a:spLocks noGrp="1"/>
          </p:cNvSpPr>
          <p:nvPr>
            <p:ph type="pic" sz="quarter" idx="10"/>
          </p:nvPr>
        </p:nvSpPr>
        <p:spPr>
          <a:xfrm>
            <a:off x="0" y="801688"/>
            <a:ext cx="9144000" cy="4075112"/>
          </a:xfrm>
          <a:solidFill>
            <a:srgbClr val="184350"/>
          </a:solidFill>
        </p:spPr>
        <p:txBody>
          <a:bodyPr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op het pictogram als u een afbeelding wilt toevoegen</a:t>
            </a:r>
            <a:endParaRPr lang="en-GB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47701" y="1287463"/>
            <a:ext cx="7850188" cy="428625"/>
          </a:xfrm>
        </p:spPr>
        <p:txBody>
          <a:bodyPr lIns="0" tIns="0" rIns="0" bIns="0" anchor="t">
            <a:noAutofit/>
          </a:bodyPr>
          <a:lstStyle>
            <a:lvl1pPr algn="l">
              <a:lnSpc>
                <a:spcPts val="2200"/>
              </a:lnSpc>
              <a:defRPr sz="2200" b="0" kern="1500" baseline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7968355" y="4876800"/>
            <a:ext cx="527246" cy="2667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1100" b="0">
                <a:solidFill>
                  <a:srgbClr val="184350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fld id="{44259A67-670E-4C64-97AA-2ABF111DB1CB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240295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full-screen (title bottom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afbeelding 15"/>
          <p:cNvSpPr>
            <a:spLocks noGrp="1"/>
          </p:cNvSpPr>
          <p:nvPr>
            <p:ph type="pic" sz="quarter" idx="10"/>
          </p:nvPr>
        </p:nvSpPr>
        <p:spPr>
          <a:xfrm>
            <a:off x="0" y="801688"/>
            <a:ext cx="9144000" cy="4075112"/>
          </a:xfrm>
          <a:solidFill>
            <a:srgbClr val="184350"/>
          </a:solidFill>
        </p:spPr>
        <p:txBody>
          <a:bodyPr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en-GB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7701" y="3985260"/>
            <a:ext cx="7850188" cy="428625"/>
          </a:xfrm>
        </p:spPr>
        <p:txBody>
          <a:bodyPr lIns="0" tIns="0" rIns="0" bIns="0" anchor="b">
            <a:noAutofit/>
          </a:bodyPr>
          <a:lstStyle>
            <a:lvl1pPr algn="l">
              <a:lnSpc>
                <a:spcPts val="2200"/>
              </a:lnSpc>
              <a:defRPr sz="2200" b="0" kern="1500" baseline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8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7968355" y="4876800"/>
            <a:ext cx="527246" cy="2667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1100" b="0">
                <a:solidFill>
                  <a:srgbClr val="184350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fld id="{44259A67-670E-4C64-97AA-2ABF111DB1CB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806341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3"/>
          <p:cNvSpPr>
            <a:spLocks noGrp="1"/>
          </p:cNvSpPr>
          <p:nvPr>
            <p:ph type="pic" sz="quarter" idx="10"/>
          </p:nvPr>
        </p:nvSpPr>
        <p:spPr>
          <a:xfrm>
            <a:off x="0" y="801688"/>
            <a:ext cx="3506264" cy="1932082"/>
          </a:xfrm>
          <a:solidFill>
            <a:srgbClr val="184350"/>
          </a:solidFill>
        </p:spPr>
        <p:txBody>
          <a:bodyPr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op het pictogram als u een afbeelding wilt toevoegen</a:t>
            </a:r>
            <a:endParaRPr lang="en-GB" dirty="0"/>
          </a:p>
        </p:txBody>
      </p:sp>
      <p:sp>
        <p:nvSpPr>
          <p:cNvPr id="6" name="Tijdelijke aanduiding voor afbeelding 3"/>
          <p:cNvSpPr>
            <a:spLocks noGrp="1"/>
          </p:cNvSpPr>
          <p:nvPr>
            <p:ph type="pic" sz="quarter" idx="11"/>
          </p:nvPr>
        </p:nvSpPr>
        <p:spPr>
          <a:xfrm>
            <a:off x="3639481" y="801688"/>
            <a:ext cx="2531123" cy="1932082"/>
          </a:xfrm>
          <a:solidFill>
            <a:srgbClr val="184350"/>
          </a:solidFill>
        </p:spPr>
        <p:txBody>
          <a:bodyPr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op het pictogram als u een afbeelding wilt toevoegen</a:t>
            </a:r>
            <a:endParaRPr lang="en-GB" dirty="0"/>
          </a:p>
        </p:txBody>
      </p:sp>
      <p:sp>
        <p:nvSpPr>
          <p:cNvPr id="7" name="Tijdelijke aanduiding voor afbeelding 3"/>
          <p:cNvSpPr>
            <a:spLocks noGrp="1"/>
          </p:cNvSpPr>
          <p:nvPr>
            <p:ph type="pic" sz="quarter" idx="12"/>
          </p:nvPr>
        </p:nvSpPr>
        <p:spPr>
          <a:xfrm>
            <a:off x="6303821" y="801688"/>
            <a:ext cx="2840179" cy="1932082"/>
          </a:xfrm>
          <a:solidFill>
            <a:srgbClr val="184350"/>
          </a:solidFill>
        </p:spPr>
        <p:txBody>
          <a:bodyPr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op het pictogram als u een afbeelding wilt toevoegen</a:t>
            </a:r>
            <a:endParaRPr lang="en-GB" dirty="0"/>
          </a:p>
        </p:txBody>
      </p:sp>
      <p:sp>
        <p:nvSpPr>
          <p:cNvPr id="8" name="Tijdelijke aanduiding voor afbeelding 3"/>
          <p:cNvSpPr>
            <a:spLocks noGrp="1"/>
          </p:cNvSpPr>
          <p:nvPr>
            <p:ph type="pic" sz="quarter" idx="13"/>
          </p:nvPr>
        </p:nvSpPr>
        <p:spPr>
          <a:xfrm>
            <a:off x="0" y="2866970"/>
            <a:ext cx="2818600" cy="2009829"/>
          </a:xfrm>
          <a:solidFill>
            <a:srgbClr val="184350"/>
          </a:solidFill>
        </p:spPr>
        <p:txBody>
          <a:bodyPr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op het pictogram als u een afbeelding wilt toevoegen</a:t>
            </a:r>
            <a:endParaRPr lang="en-GB" dirty="0"/>
          </a:p>
        </p:txBody>
      </p:sp>
      <p:sp>
        <p:nvSpPr>
          <p:cNvPr id="9" name="Tijdelijke aanduiding voor afbeelding 3"/>
          <p:cNvSpPr>
            <a:spLocks noGrp="1"/>
          </p:cNvSpPr>
          <p:nvPr>
            <p:ph type="pic" sz="quarter" idx="14"/>
          </p:nvPr>
        </p:nvSpPr>
        <p:spPr>
          <a:xfrm>
            <a:off x="2951800" y="2866970"/>
            <a:ext cx="3755280" cy="2009830"/>
          </a:xfrm>
          <a:solidFill>
            <a:srgbClr val="184350"/>
          </a:solidFill>
        </p:spPr>
        <p:txBody>
          <a:bodyPr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op het pictogram als u een afbeelding wilt toevoegen</a:t>
            </a:r>
            <a:endParaRPr lang="en-GB" dirty="0"/>
          </a:p>
        </p:txBody>
      </p:sp>
      <p:sp>
        <p:nvSpPr>
          <p:cNvPr id="10" name="Tijdelijke aanduiding voor afbeelding 3"/>
          <p:cNvSpPr>
            <a:spLocks noGrp="1"/>
          </p:cNvSpPr>
          <p:nvPr>
            <p:ph type="pic" sz="quarter" idx="15"/>
          </p:nvPr>
        </p:nvSpPr>
        <p:spPr>
          <a:xfrm>
            <a:off x="6840280" y="2866970"/>
            <a:ext cx="2303720" cy="2009829"/>
          </a:xfrm>
          <a:solidFill>
            <a:srgbClr val="184350"/>
          </a:solidFill>
        </p:spPr>
        <p:txBody>
          <a:bodyPr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op het pictogram als u een afbeelding wilt toevoegen</a:t>
            </a:r>
            <a:endParaRPr lang="en-GB" dirty="0"/>
          </a:p>
        </p:txBody>
      </p:sp>
      <p:sp>
        <p:nvSpPr>
          <p:cNvPr id="12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7968355" y="4876800"/>
            <a:ext cx="527246" cy="2667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1100" b="0">
                <a:solidFill>
                  <a:srgbClr val="184350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fld id="{44259A67-670E-4C64-97AA-2ABF111DB1CB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604291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7700" y="1287463"/>
            <a:ext cx="7850188" cy="63620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7700" y="1923669"/>
            <a:ext cx="7850188" cy="243719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GB" dirty="0"/>
          </a:p>
        </p:txBody>
      </p:sp>
      <p:pic>
        <p:nvPicPr>
          <p:cNvPr id="5" name="Afbeelding 4" descr="LogoWB_Color.jpg"/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648000" y="216000"/>
            <a:ext cx="1324800" cy="344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16546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3" r:id="rId3"/>
    <p:sldLayoutId id="2147483659" r:id="rId4"/>
    <p:sldLayoutId id="2147483658" r:id="rId5"/>
    <p:sldLayoutId id="2147483653" r:id="rId6"/>
    <p:sldLayoutId id="2147483664" r:id="rId7"/>
    <p:sldLayoutId id="2147483654" r:id="rId8"/>
    <p:sldLayoutId id="2147483655" r:id="rId9"/>
    <p:sldLayoutId id="2147483665" r:id="rId10"/>
    <p:sldLayoutId id="2147483656" r:id="rId11"/>
    <p:sldLayoutId id="2147483666" r:id="rId12"/>
    <p:sldLayoutId id="2147483667" r:id="rId13"/>
    <p:sldLayoutId id="2147483668" r:id="rId14"/>
  </p:sldLayoutIdLst>
  <p:hf hdr="0" ftr="0"/>
  <p:txStyles>
    <p:titleStyle>
      <a:lvl1pPr algn="l" defTabSz="457200" rtl="0" eaLnBrk="1" latinLnBrk="0" hangingPunct="1">
        <a:lnSpc>
          <a:spcPts val="2200"/>
        </a:lnSpc>
        <a:spcBef>
          <a:spcPct val="0"/>
        </a:spcBef>
        <a:buNone/>
        <a:defRPr sz="2200" b="0" kern="1200">
          <a:solidFill>
            <a:srgbClr val="005D76"/>
          </a:solidFill>
          <a:latin typeface="Segoe UI Semibold" pitchFamily="34" charset="0"/>
          <a:ea typeface="+mj-ea"/>
          <a:cs typeface="Arial" pitchFamily="34" charset="0"/>
        </a:defRPr>
      </a:lvl1pPr>
    </p:titleStyle>
    <p:bodyStyle>
      <a:lvl1pPr marL="0" indent="0" algn="l" defTabSz="457200" rtl="0" eaLnBrk="1" latinLnBrk="0" hangingPunct="1">
        <a:lnSpc>
          <a:spcPct val="150000"/>
        </a:lnSpc>
        <a:spcBef>
          <a:spcPts val="0"/>
        </a:spcBef>
        <a:buFont typeface="Arial" pitchFamily="34" charset="0"/>
        <a:buNone/>
        <a:defRPr lang="nl-NL" sz="1600" kern="1200" dirty="0" smtClean="0">
          <a:solidFill>
            <a:srgbClr val="184350"/>
          </a:solidFill>
          <a:latin typeface="Segoe UI" pitchFamily="34" charset="0"/>
          <a:ea typeface="Segoe UI" pitchFamily="34" charset="0"/>
          <a:cs typeface="Segoe UI" pitchFamily="34" charset="0"/>
        </a:defRPr>
      </a:lvl1pPr>
      <a:lvl2pPr marL="228600" indent="-228600" algn="l" defTabSz="457200" rtl="0" eaLnBrk="1" latinLnBrk="0" hangingPunct="1">
        <a:lnSpc>
          <a:spcPct val="150000"/>
        </a:lnSpc>
        <a:spcBef>
          <a:spcPts val="0"/>
        </a:spcBef>
        <a:buFont typeface="Segoe UI Semibold" pitchFamily="34" charset="0"/>
        <a:buChar char="˗"/>
        <a:defRPr lang="nl-NL" sz="1600" kern="1200" dirty="0" smtClean="0">
          <a:solidFill>
            <a:srgbClr val="184350"/>
          </a:solidFill>
          <a:latin typeface="Segoe UI" pitchFamily="34" charset="0"/>
          <a:ea typeface="Segoe UI" pitchFamily="34" charset="0"/>
          <a:cs typeface="Segoe UI" pitchFamily="34" charset="0"/>
        </a:defRPr>
      </a:lvl2pPr>
      <a:lvl3pPr marL="479425" indent="-242888" algn="l" defTabSz="457200" rtl="0" eaLnBrk="1" latinLnBrk="0" hangingPunct="1">
        <a:lnSpc>
          <a:spcPct val="150000"/>
        </a:lnSpc>
        <a:spcBef>
          <a:spcPts val="0"/>
        </a:spcBef>
        <a:buFont typeface="Segoe UI Semibold" pitchFamily="34" charset="0"/>
        <a:buChar char="·"/>
        <a:defRPr lang="nl-NL" sz="1600" kern="1200" dirty="0" smtClean="0">
          <a:solidFill>
            <a:srgbClr val="184350"/>
          </a:solidFill>
          <a:latin typeface="Segoe UI" pitchFamily="34" charset="0"/>
          <a:ea typeface="Segoe UI" pitchFamily="34" charset="0"/>
          <a:cs typeface="Segoe UI" pitchFamily="34" charset="0"/>
        </a:defRPr>
      </a:lvl3pPr>
      <a:lvl4pPr marL="701675" indent="-228600" algn="l" defTabSz="457200" rtl="0" eaLnBrk="1" latinLnBrk="0" hangingPunct="1">
        <a:lnSpc>
          <a:spcPct val="150000"/>
        </a:lnSpc>
        <a:spcBef>
          <a:spcPts val="0"/>
        </a:spcBef>
        <a:buFont typeface="Segoe UI Semibold" pitchFamily="34" charset="0"/>
        <a:buChar char="˗"/>
        <a:defRPr lang="nl-NL" sz="1600" kern="1200" dirty="0" smtClean="0">
          <a:solidFill>
            <a:srgbClr val="184350"/>
          </a:solidFill>
          <a:latin typeface="Segoe UI" pitchFamily="34" charset="0"/>
          <a:ea typeface="Segoe UI" pitchFamily="34" charset="0"/>
          <a:cs typeface="Segoe UI" pitchFamily="34" charset="0"/>
        </a:defRPr>
      </a:lvl4pPr>
      <a:lvl5pPr marL="708025" indent="-234950" algn="l" defTabSz="457200" rtl="0" eaLnBrk="1" latinLnBrk="0" hangingPunct="1">
        <a:lnSpc>
          <a:spcPct val="150000"/>
        </a:lnSpc>
        <a:spcBef>
          <a:spcPts val="0"/>
        </a:spcBef>
        <a:buFont typeface="Segoe UI Semibold" pitchFamily="34" charset="0"/>
        <a:buChar char="˗"/>
        <a:defRPr lang="en-GB" sz="1600" kern="1200" dirty="0">
          <a:solidFill>
            <a:srgbClr val="184350"/>
          </a:solidFill>
          <a:latin typeface="Segoe UI" pitchFamily="34" charset="0"/>
          <a:ea typeface="Segoe UI" pitchFamily="34" charset="0"/>
          <a:cs typeface="Segoe UI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jpeg"/><Relationship Id="rId11" Type="http://schemas.openxmlformats.org/officeDocument/2006/relationships/image" Target="../media/image15.pn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jpeg"/><Relationship Id="rId11" Type="http://schemas.openxmlformats.org/officeDocument/2006/relationships/image" Target="../media/image15.pn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ijdelijke aanduiding voor afbeelding 5" descr="GOM breedbeeld04a.jp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148" b="148"/>
          <a:stretch>
            <a:fillRect/>
          </a:stretch>
        </p:blipFill>
        <p:spPr>
          <a:xfrm>
            <a:off x="0" y="801687"/>
            <a:ext cx="9144000" cy="4075112"/>
          </a:xfrm>
        </p:spPr>
      </p:pic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b="1" dirty="0"/>
              <a:t>Baatgericht gebiedsontwikkelingen plannen 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Elisabeth Ruijgrok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l-NL" dirty="0"/>
              <a:t>3 maart 2021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Baatgericht plannen met MKBA</a:t>
            </a: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259A67-670E-4C64-97AA-2ABF111DB1CB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1"/>
          </p:nvPr>
        </p:nvSpPr>
        <p:spPr>
          <a:xfrm>
            <a:off x="647700" y="1716087"/>
            <a:ext cx="7847901" cy="3160713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Analyseer welke baten je wilt bereiken: het welzijnsdoel achter het doel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Identificeer welke gebiedskwaliteiten die verbetering behoeven: wat goed is, niets meer aan doen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Speel in op tekorten (marktruimte: vraag&gt;aanbod): anders lok je ‘vestzak-broekzak’ c.q. baatverschuivingen uit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Check of de baten logischerwijs groot zijn</a:t>
            </a:r>
          </a:p>
        </p:txBody>
      </p:sp>
    </p:spTree>
    <p:extLst>
      <p:ext uri="{BB962C8B-B14F-4D97-AF65-F5344CB8AC3E}">
        <p14:creationId xmlns:p14="http://schemas.microsoft.com/office/powerpoint/2010/main" xmlns="" val="22860807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47700" y="935696"/>
            <a:ext cx="7850188" cy="351768"/>
          </a:xfrm>
        </p:spPr>
        <p:txBody>
          <a:bodyPr/>
          <a:lstStyle/>
          <a:p>
            <a:r>
              <a:rPr lang="nl-NL" dirty="0"/>
              <a:t>Wanneer zijn baten groot?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7700" y="1287464"/>
            <a:ext cx="8187244" cy="2437193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nl-NL" dirty="0"/>
              <a:t>Als de uitgangsituatie slecht is (groot knelpunt)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l-NL" dirty="0"/>
              <a:t>Als de eindsituatie goed is (maatregel werkt)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l-NL" dirty="0"/>
              <a:t>Als veel mensen voordeel hebben van de </a:t>
            </a:r>
            <a:r>
              <a:rPr lang="nl-NL" dirty="0" err="1"/>
              <a:t>omgevingskwaliteitsverandering</a:t>
            </a:r>
            <a:r>
              <a:rPr lang="nl-NL" dirty="0"/>
              <a:t> (grote </a:t>
            </a:r>
            <a:r>
              <a:rPr lang="nl-NL" dirty="0" err="1"/>
              <a:t>Qw</a:t>
            </a:r>
            <a:r>
              <a:rPr lang="nl-NL" dirty="0"/>
              <a:t>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l-NL" dirty="0"/>
              <a:t>Als het voordeel per persoon groot is (hoge P)</a:t>
            </a:r>
          </a:p>
          <a:p>
            <a:pPr>
              <a:buFontTx/>
              <a:buNone/>
            </a:pPr>
            <a:endParaRPr lang="en-GB" dirty="0"/>
          </a:p>
          <a:p>
            <a:pPr>
              <a:buFontTx/>
              <a:buNone/>
            </a:pPr>
            <a:r>
              <a:rPr lang="en-GB" dirty="0"/>
              <a:t>				</a:t>
            </a:r>
            <a:endParaRPr lang="en-GB" dirty="0">
              <a:solidFill>
                <a:srgbClr val="FF0000"/>
              </a:solidFill>
            </a:endParaRPr>
          </a:p>
          <a:p>
            <a:pPr>
              <a:buFontTx/>
              <a:buNone/>
            </a:pPr>
            <a:endParaRPr lang="en-GB" dirty="0"/>
          </a:p>
        </p:txBody>
      </p:sp>
      <p:pic>
        <p:nvPicPr>
          <p:cNvPr id="2458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273" y="2838184"/>
            <a:ext cx="6570505" cy="230531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ijdelijke aanduiding voor dianummer 3">
            <a:extLst>
              <a:ext uri="{FF2B5EF4-FFF2-40B4-BE49-F238E27FC236}">
                <a16:creationId xmlns:a16="http://schemas.microsoft.com/office/drawing/2014/main" xmlns="" id="{D7A891B5-7409-44D4-8DFF-643682826C49}"/>
              </a:ext>
            </a:extLst>
          </p:cNvPr>
          <p:cNvSpPr txBox="1">
            <a:spLocks noGrp="1"/>
          </p:cNvSpPr>
          <p:nvPr/>
        </p:nvSpPr>
        <p:spPr bwMode="auto">
          <a:xfrm>
            <a:off x="8240072" y="4171876"/>
            <a:ext cx="340519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65AC60ED-F0B8-4E75-A8D0-DC22E7290A94}" type="slidenum">
              <a:rPr lang="nl-NL" altLang="nl-NL" sz="900">
                <a:latin typeface="Arial" panose="020B0604020202020204" pitchFamily="34" charset="0"/>
              </a:rPr>
              <a:pPr algn="r"/>
              <a:t>12</a:t>
            </a:fld>
            <a:endParaRPr lang="nl-NL" altLang="nl-NL" sz="900">
              <a:latin typeface="Arial" panose="020B0604020202020204" pitchFamily="34" charset="0"/>
            </a:endParaRPr>
          </a:p>
        </p:txBody>
      </p:sp>
      <p:sp>
        <p:nvSpPr>
          <p:cNvPr id="87043" name="Rectangle 5">
            <a:extLst>
              <a:ext uri="{FF2B5EF4-FFF2-40B4-BE49-F238E27FC236}">
                <a16:creationId xmlns:a16="http://schemas.microsoft.com/office/drawing/2014/main" xmlns="" id="{BF137068-A06D-4658-A011-5C7DFB4345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9513" y="480221"/>
            <a:ext cx="729000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nl-NL" altLang="nl-NL" sz="2000" b="1" dirty="0">
                <a:latin typeface="Arial" panose="020B0604020202020204" pitchFamily="34" charset="0"/>
              </a:rPr>
              <a:t> </a:t>
            </a:r>
            <a:r>
              <a:rPr lang="nl-NL" altLang="nl-NL" sz="2000" kern="1500" dirty="0">
                <a:solidFill>
                  <a:srgbClr val="005D76"/>
                </a:solidFill>
                <a:latin typeface="Segoe UI Semibold" pitchFamily="34" charset="0"/>
                <a:ea typeface="+mj-ea"/>
                <a:cs typeface="Arial" pitchFamily="34" charset="0"/>
              </a:rPr>
              <a:t>Wat denkt u: positief of negatief maatschappelijk rendement?</a:t>
            </a:r>
          </a:p>
        </p:txBody>
      </p:sp>
      <p:pic>
        <p:nvPicPr>
          <p:cNvPr id="87044" name="Picture 6">
            <a:extLst>
              <a:ext uri="{FF2B5EF4-FFF2-40B4-BE49-F238E27FC236}">
                <a16:creationId xmlns:a16="http://schemas.microsoft.com/office/drawing/2014/main" xmlns="" id="{060A5E92-DA7D-4A36-BD20-FD2FE6094D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4810"/>
          <a:stretch>
            <a:fillRect/>
          </a:stretch>
        </p:blipFill>
        <p:spPr bwMode="auto">
          <a:xfrm>
            <a:off x="3425300" y="3228872"/>
            <a:ext cx="864394" cy="1487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5" name="Rectangle 7">
            <a:extLst>
              <a:ext uri="{FF2B5EF4-FFF2-40B4-BE49-F238E27FC236}">
                <a16:creationId xmlns:a16="http://schemas.microsoft.com/office/drawing/2014/main" xmlns="" id="{F5D7AE80-6057-4F26-9566-84168F0597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0535" y="2905022"/>
            <a:ext cx="902490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nl-NL" altLang="nl-NL" sz="975" b="1" dirty="0">
                <a:solidFill>
                  <a:srgbClr val="0A6AB2"/>
                </a:solidFill>
                <a:latin typeface="Arial" panose="020B0604020202020204" pitchFamily="34" charset="0"/>
              </a:rPr>
              <a:t>Rijksweg AS</a:t>
            </a:r>
          </a:p>
          <a:p>
            <a:pPr algn="r"/>
            <a:r>
              <a:rPr lang="nl-NL" altLang="nl-NL" sz="975" b="1" dirty="0">
                <a:solidFill>
                  <a:srgbClr val="0A6AB2"/>
                </a:solidFill>
                <a:latin typeface="Arial" panose="020B0604020202020204" pitchFamily="34" charset="0"/>
              </a:rPr>
              <a:t>Delft Schiedam</a:t>
            </a:r>
            <a:endParaRPr lang="nl-NL" altLang="nl-NL" sz="900" dirty="0">
              <a:solidFill>
                <a:srgbClr val="0598DB"/>
              </a:solidFill>
              <a:latin typeface="Arial" panose="020B0604020202020204" pitchFamily="34" charset="0"/>
            </a:endParaRPr>
          </a:p>
        </p:txBody>
      </p:sp>
      <p:sp>
        <p:nvSpPr>
          <p:cNvPr id="87046" name="Rectangle 12">
            <a:extLst>
              <a:ext uri="{FF2B5EF4-FFF2-40B4-BE49-F238E27FC236}">
                <a16:creationId xmlns:a16="http://schemas.microsoft.com/office/drawing/2014/main" xmlns="" id="{15DB63BF-4D7F-4B88-AFDE-C81F56CAA8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667475" y="3153966"/>
            <a:ext cx="20840" cy="115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nl-NL" altLang="nl-NL" sz="750">
                <a:solidFill>
                  <a:srgbClr val="000000"/>
                </a:solidFill>
                <a:latin typeface="Arial" panose="020B0604020202020204" pitchFamily="34" charset="0"/>
              </a:rPr>
              <a:t>i</a:t>
            </a:r>
            <a:endParaRPr lang="nl-NL" altLang="nl-NL" sz="900">
              <a:solidFill>
                <a:srgbClr val="0598DB"/>
              </a:solidFill>
              <a:latin typeface="Arial" panose="020B0604020202020204" pitchFamily="34" charset="0"/>
            </a:endParaRPr>
          </a:p>
        </p:txBody>
      </p:sp>
      <p:sp>
        <p:nvSpPr>
          <p:cNvPr id="87047" name="Rectangle 14">
            <a:extLst>
              <a:ext uri="{FF2B5EF4-FFF2-40B4-BE49-F238E27FC236}">
                <a16:creationId xmlns:a16="http://schemas.microsoft.com/office/drawing/2014/main" xmlns="" id="{E6FBC547-CD51-43EE-93D7-7BCB42C13F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373896" y="3153966"/>
            <a:ext cx="32061" cy="115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nl-NL" altLang="nl-NL" sz="750">
                <a:solidFill>
                  <a:srgbClr val="000000"/>
                </a:solidFill>
                <a:latin typeface="Arial" panose="020B0604020202020204" pitchFamily="34" charset="0"/>
              </a:rPr>
              <a:t>-</a:t>
            </a:r>
            <a:endParaRPr lang="nl-NL" altLang="nl-NL" sz="900">
              <a:solidFill>
                <a:srgbClr val="0598DB"/>
              </a:solidFill>
              <a:latin typeface="Arial" panose="020B0604020202020204" pitchFamily="34" charset="0"/>
            </a:endParaRPr>
          </a:p>
        </p:txBody>
      </p:sp>
      <p:sp>
        <p:nvSpPr>
          <p:cNvPr id="87049" name="Rectangle 18">
            <a:extLst>
              <a:ext uri="{FF2B5EF4-FFF2-40B4-BE49-F238E27FC236}">
                <a16:creationId xmlns:a16="http://schemas.microsoft.com/office/drawing/2014/main" xmlns="" id="{5DD2852E-D165-4FBC-9F6A-FE2CC5F683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0187" y="2945531"/>
            <a:ext cx="1037143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r>
              <a:rPr lang="nl-NL" altLang="nl-NL" sz="975" b="1" dirty="0">
                <a:solidFill>
                  <a:srgbClr val="0A6AB2"/>
                </a:solidFill>
                <a:latin typeface="Arial" panose="020B0604020202020204" pitchFamily="34" charset="0"/>
              </a:rPr>
              <a:t>Remming bodem</a:t>
            </a:r>
          </a:p>
          <a:p>
            <a:pPr algn="r"/>
            <a:r>
              <a:rPr lang="nl-NL" altLang="nl-NL" sz="975" b="1" dirty="0">
                <a:solidFill>
                  <a:srgbClr val="0A6AB2"/>
                </a:solidFill>
                <a:latin typeface="Arial" panose="020B0604020202020204" pitchFamily="34" charset="0"/>
              </a:rPr>
              <a:t>daling veenweide</a:t>
            </a:r>
            <a:endParaRPr lang="nl-NL" altLang="nl-NL" sz="900" dirty="0">
              <a:solidFill>
                <a:srgbClr val="0598DB"/>
              </a:solidFill>
              <a:latin typeface="Arial" panose="020B0604020202020204" pitchFamily="34" charset="0"/>
            </a:endParaRPr>
          </a:p>
        </p:txBody>
      </p:sp>
      <p:sp>
        <p:nvSpPr>
          <p:cNvPr id="87051" name="Rectangle 26">
            <a:extLst>
              <a:ext uri="{FF2B5EF4-FFF2-40B4-BE49-F238E27FC236}">
                <a16:creationId xmlns:a16="http://schemas.microsoft.com/office/drawing/2014/main" xmlns="" id="{0C3CF5B9-E9AB-4BC5-95D7-B535D33CB8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4574" y="1424313"/>
            <a:ext cx="20840" cy="115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nl-NL" altLang="nl-NL" sz="750">
                <a:solidFill>
                  <a:srgbClr val="000000"/>
                </a:solidFill>
                <a:latin typeface="Arial" panose="020B0604020202020204" pitchFamily="34" charset="0"/>
              </a:rPr>
              <a:t>‘</a:t>
            </a:r>
            <a:endParaRPr lang="nl-NL" altLang="nl-NL" sz="900">
              <a:solidFill>
                <a:srgbClr val="0598DB"/>
              </a:solidFill>
              <a:latin typeface="Arial" panose="020B0604020202020204" pitchFamily="34" charset="0"/>
            </a:endParaRPr>
          </a:p>
        </p:txBody>
      </p:sp>
      <p:sp>
        <p:nvSpPr>
          <p:cNvPr id="87052" name="Rectangle 38">
            <a:extLst>
              <a:ext uri="{FF2B5EF4-FFF2-40B4-BE49-F238E27FC236}">
                <a16:creationId xmlns:a16="http://schemas.microsoft.com/office/drawing/2014/main" xmlns="" id="{476F5BD0-4D37-4F23-A1FE-FA3D2E30C7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6311" y="1315252"/>
            <a:ext cx="1163780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nl-NL" altLang="nl-NL" sz="975" b="1" dirty="0">
                <a:solidFill>
                  <a:srgbClr val="0A6AB2"/>
                </a:solidFill>
                <a:latin typeface="Arial" panose="020B0604020202020204" pitchFamily="34" charset="0"/>
              </a:rPr>
              <a:t>Boomwortelruimte </a:t>
            </a:r>
          </a:p>
          <a:p>
            <a:pPr algn="r"/>
            <a:r>
              <a:rPr lang="nl-NL" altLang="nl-NL" sz="975" b="1" dirty="0">
                <a:solidFill>
                  <a:srgbClr val="0A6AB2"/>
                </a:solidFill>
                <a:latin typeface="Arial" panose="020B0604020202020204" pitchFamily="34" charset="0"/>
              </a:rPr>
              <a:t>winkelplein  Almelo</a:t>
            </a:r>
            <a:endParaRPr lang="nl-NL" altLang="nl-NL" sz="900" dirty="0">
              <a:solidFill>
                <a:srgbClr val="0598DB"/>
              </a:solidFill>
              <a:latin typeface="Arial" panose="020B0604020202020204" pitchFamily="34" charset="0"/>
            </a:endParaRPr>
          </a:p>
        </p:txBody>
      </p:sp>
      <p:pic>
        <p:nvPicPr>
          <p:cNvPr id="87053" name="Picture 40" descr="veenweiden_vanuit_de_lucht">
            <a:extLst>
              <a:ext uri="{FF2B5EF4-FFF2-40B4-BE49-F238E27FC236}">
                <a16:creationId xmlns:a16="http://schemas.microsoft.com/office/drawing/2014/main" xmlns="" id="{D346084D-5515-4AB7-B7A7-D11755E56E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65418" y="3269382"/>
            <a:ext cx="1134666" cy="964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54" name="Picture 51" descr="kabels en leidingen">
            <a:extLst>
              <a:ext uri="{FF2B5EF4-FFF2-40B4-BE49-F238E27FC236}">
                <a16:creationId xmlns:a16="http://schemas.microsoft.com/office/drawing/2014/main" xmlns="" id="{5E5A4006-834B-4310-940D-FDF92F0663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91110" y="1708892"/>
            <a:ext cx="1205515" cy="913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55" name="Rectangle 44">
            <a:extLst>
              <a:ext uri="{FF2B5EF4-FFF2-40B4-BE49-F238E27FC236}">
                <a16:creationId xmlns:a16="http://schemas.microsoft.com/office/drawing/2014/main" xmlns="" id="{FAB9F3B3-E0FD-40E4-9550-3C5F54A051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1504" y="1311719"/>
            <a:ext cx="1013098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nl-NL" altLang="nl-NL" sz="975" b="1" dirty="0">
                <a:solidFill>
                  <a:srgbClr val="0A6AB2"/>
                </a:solidFill>
                <a:latin typeface="Arial" panose="020B0604020202020204" pitchFamily="34" charset="0"/>
              </a:rPr>
              <a:t>Instandhouding </a:t>
            </a:r>
          </a:p>
          <a:p>
            <a:pPr algn="r"/>
            <a:r>
              <a:rPr lang="nl-NL" altLang="nl-NL" sz="975" b="1" dirty="0">
                <a:solidFill>
                  <a:srgbClr val="0A6AB2"/>
                </a:solidFill>
                <a:latin typeface="Arial" panose="020B0604020202020204" pitchFamily="34" charset="0"/>
              </a:rPr>
              <a:t>buitenplaatsen</a:t>
            </a:r>
            <a:endParaRPr lang="nl-NL" altLang="nl-NL" sz="900" dirty="0">
              <a:solidFill>
                <a:srgbClr val="0598DB"/>
              </a:solidFill>
              <a:latin typeface="Arial" panose="020B0604020202020204" pitchFamily="34" charset="0"/>
            </a:endParaRPr>
          </a:p>
        </p:txBody>
      </p:sp>
      <p:pic>
        <p:nvPicPr>
          <p:cNvPr id="87056" name="Picture 46" descr="Rosendael-kasteel%20en%20vissenbeelden%20fontein">
            <a:extLst>
              <a:ext uri="{FF2B5EF4-FFF2-40B4-BE49-F238E27FC236}">
                <a16:creationId xmlns:a16="http://schemas.microsoft.com/office/drawing/2014/main" xmlns="" id="{54B62EDF-E901-4465-A7A3-66BA55DC62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592" t="3984" r="4785" b="4040"/>
          <a:stretch/>
        </p:blipFill>
        <p:spPr bwMode="auto">
          <a:xfrm>
            <a:off x="3421005" y="1637145"/>
            <a:ext cx="1146027" cy="81795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7057" name="Rectangle 47">
            <a:extLst>
              <a:ext uri="{FF2B5EF4-FFF2-40B4-BE49-F238E27FC236}">
                <a16:creationId xmlns:a16="http://schemas.microsoft.com/office/drawing/2014/main" xmlns="" id="{BBEF28E9-CE57-496F-A5EC-7B8FE0A60E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50539" y="2937276"/>
            <a:ext cx="921727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nl-NL" altLang="nl-NL" sz="975" b="1" dirty="0">
                <a:solidFill>
                  <a:srgbClr val="0A6AB2"/>
                </a:solidFill>
                <a:latin typeface="Arial" panose="020B0604020202020204" pitchFamily="34" charset="0"/>
              </a:rPr>
              <a:t>Beekdalherstel </a:t>
            </a:r>
          </a:p>
          <a:p>
            <a:pPr algn="r"/>
            <a:r>
              <a:rPr lang="nl-NL" altLang="nl-NL" sz="975" b="1" dirty="0">
                <a:solidFill>
                  <a:srgbClr val="0A6AB2"/>
                </a:solidFill>
                <a:latin typeface="Arial" panose="020B0604020202020204" pitchFamily="34" charset="0"/>
              </a:rPr>
              <a:t>Drenthe</a:t>
            </a:r>
            <a:endParaRPr lang="nl-NL" altLang="nl-NL" sz="900" dirty="0">
              <a:solidFill>
                <a:srgbClr val="0598DB"/>
              </a:solidFill>
              <a:latin typeface="Arial" panose="020B0604020202020204" pitchFamily="34" charset="0"/>
            </a:endParaRPr>
          </a:p>
        </p:txBody>
      </p:sp>
      <p:pic>
        <p:nvPicPr>
          <p:cNvPr id="87058" name="Picture 49" descr="20081218_Overzichtkrt_GeselecteerdeBergingsgeb">
            <a:extLst>
              <a:ext uri="{FF2B5EF4-FFF2-40B4-BE49-F238E27FC236}">
                <a16:creationId xmlns:a16="http://schemas.microsoft.com/office/drawing/2014/main" xmlns="" id="{A27D324E-49FD-40B7-A055-B6109497B7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0382"/>
          <a:stretch>
            <a:fillRect/>
          </a:stretch>
        </p:blipFill>
        <p:spPr bwMode="auto">
          <a:xfrm>
            <a:off x="5693972" y="3282969"/>
            <a:ext cx="1188244" cy="984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59" name="Text Box 50">
            <a:extLst>
              <a:ext uri="{FF2B5EF4-FFF2-40B4-BE49-F238E27FC236}">
                <a16:creationId xmlns:a16="http://schemas.microsoft.com/office/drawing/2014/main" xmlns="" id="{2E6EFE97-325D-4EED-A800-3BA662F5F1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622" y="1294326"/>
            <a:ext cx="1079897" cy="450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nl-NL" altLang="nl-NL" sz="975" b="1" dirty="0" err="1">
                <a:solidFill>
                  <a:srgbClr val="0A6AB2"/>
                </a:solidFill>
                <a:latin typeface="Arial" panose="020B0604020202020204" pitchFamily="34" charset="0"/>
              </a:rPr>
              <a:t>Coolport</a:t>
            </a:r>
            <a:r>
              <a:rPr lang="nl-NL" altLang="nl-NL" sz="975" b="1" dirty="0">
                <a:solidFill>
                  <a:srgbClr val="0A6AB2"/>
                </a:solidFill>
                <a:latin typeface="Arial" panose="020B0604020202020204" pitchFamily="34" charset="0"/>
              </a:rPr>
              <a:t> R’dam: vervangen tochtige loodsen</a:t>
            </a:r>
          </a:p>
        </p:txBody>
      </p:sp>
      <p:pic>
        <p:nvPicPr>
          <p:cNvPr id="87061" name="Picture 55" descr="reefer">
            <a:extLst>
              <a:ext uri="{FF2B5EF4-FFF2-40B4-BE49-F238E27FC236}">
                <a16:creationId xmlns:a16="http://schemas.microsoft.com/office/drawing/2014/main" xmlns="" id="{825130B2-C3BC-4A39-B5EB-611BC3C6BE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187" y="1780820"/>
            <a:ext cx="1057116" cy="788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65" name="Text Box 43">
            <a:extLst>
              <a:ext uri="{FF2B5EF4-FFF2-40B4-BE49-F238E27FC236}">
                <a16:creationId xmlns:a16="http://schemas.microsoft.com/office/drawing/2014/main" xmlns="" id="{98E1CBB1-C259-4511-BB6F-5D5B8BD6DC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97059" y="2783608"/>
            <a:ext cx="1620441" cy="450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nl-NL" altLang="nl-NL" sz="975" b="1" dirty="0">
                <a:solidFill>
                  <a:srgbClr val="0A6AB2"/>
                </a:solidFill>
                <a:latin typeface="Arial" panose="020B0604020202020204" pitchFamily="34" charset="0"/>
              </a:rPr>
              <a:t>Verwijderen oude asbestcementleidingen drinkwater Brabant</a:t>
            </a:r>
            <a:endParaRPr lang="nl-NL" altLang="nl-NL" sz="750" dirty="0">
              <a:latin typeface="Arial" panose="020B0604020202020204" pitchFamily="34" charset="0"/>
            </a:endParaRPr>
          </a:p>
        </p:txBody>
      </p:sp>
      <p:pic>
        <p:nvPicPr>
          <p:cNvPr id="87066" name="Afbeelding 36" descr="abc.jpg">
            <a:extLst>
              <a:ext uri="{FF2B5EF4-FFF2-40B4-BE49-F238E27FC236}">
                <a16:creationId xmlns:a16="http://schemas.microsoft.com/office/drawing/2014/main" xmlns="" id="{85F69136-82E9-49CD-AAE6-45D8D2DEAF2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05406" y="3269382"/>
            <a:ext cx="1512094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67" name="Text Box 43">
            <a:extLst>
              <a:ext uri="{FF2B5EF4-FFF2-40B4-BE49-F238E27FC236}">
                <a16:creationId xmlns:a16="http://schemas.microsoft.com/office/drawing/2014/main" xmlns="" id="{0CEA40D5-8623-4343-B611-E4331E9425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144" y="3042487"/>
            <a:ext cx="1241822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nl-NL" altLang="nl-NL" sz="975" b="1" dirty="0">
                <a:solidFill>
                  <a:srgbClr val="0A6AB2"/>
                </a:solidFill>
                <a:latin typeface="Arial" panose="020B0604020202020204" pitchFamily="34" charset="0"/>
              </a:rPr>
              <a:t>Kunstbroedplaatsen in A’dam </a:t>
            </a:r>
            <a:endParaRPr lang="nl-NL" altLang="nl-NL" sz="750" dirty="0">
              <a:latin typeface="Arial" panose="020B0604020202020204" pitchFamily="34" charset="0"/>
            </a:endParaRPr>
          </a:p>
        </p:txBody>
      </p:sp>
      <p:pic>
        <p:nvPicPr>
          <p:cNvPr id="87068" name="Picture 51" descr="CIMG3844">
            <a:extLst>
              <a:ext uri="{FF2B5EF4-FFF2-40B4-BE49-F238E27FC236}">
                <a16:creationId xmlns:a16="http://schemas.microsoft.com/office/drawing/2014/main" xmlns="" id="{0D0B3DD3-A515-4772-814F-4E7400F79E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0503" y="3377368"/>
            <a:ext cx="1133475" cy="850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69" name="Picture 23">
            <a:extLst>
              <a:ext uri="{FF2B5EF4-FFF2-40B4-BE49-F238E27FC236}">
                <a16:creationId xmlns:a16="http://schemas.microsoft.com/office/drawing/2014/main" xmlns="" id="{CB352B4E-DF3C-484A-BEC2-55C4A94688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55708" y="3282451"/>
            <a:ext cx="821531" cy="1289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70" name="Rectangle 25">
            <a:extLst>
              <a:ext uri="{FF2B5EF4-FFF2-40B4-BE49-F238E27FC236}">
                <a16:creationId xmlns:a16="http://schemas.microsoft.com/office/drawing/2014/main" xmlns="" id="{C07F625C-3901-49DC-B4C7-913D53F71D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99931" y="2933649"/>
            <a:ext cx="641201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nl-NL" altLang="nl-NL" sz="975" b="1" dirty="0">
                <a:solidFill>
                  <a:srgbClr val="0A6AB2"/>
                </a:solidFill>
                <a:latin typeface="Arial" panose="020B0604020202020204" pitchFamily="34" charset="0"/>
              </a:rPr>
              <a:t>Brainport  </a:t>
            </a:r>
          </a:p>
          <a:p>
            <a:pPr algn="r"/>
            <a:r>
              <a:rPr lang="nl-NL" altLang="nl-NL" sz="975" b="1" dirty="0">
                <a:solidFill>
                  <a:srgbClr val="0A6AB2"/>
                </a:solidFill>
                <a:latin typeface="Arial" panose="020B0604020202020204" pitchFamily="34" charset="0"/>
              </a:rPr>
              <a:t>Eindhoven</a:t>
            </a:r>
            <a:endParaRPr lang="nl-NL" altLang="nl-NL" sz="900" dirty="0">
              <a:solidFill>
                <a:srgbClr val="0598DB"/>
              </a:solidFill>
              <a:latin typeface="Arial" panose="020B0604020202020204" pitchFamily="34" charset="0"/>
            </a:endParaRPr>
          </a:p>
        </p:txBody>
      </p:sp>
      <p:pic>
        <p:nvPicPr>
          <p:cNvPr id="3" name="Afbeelding 2" descr="Afbeelding met lucht, gras, buiten, huis&#10;&#10;Automatisch gegenereerde beschrijving">
            <a:extLst>
              <a:ext uri="{FF2B5EF4-FFF2-40B4-BE49-F238E27FC236}">
                <a16:creationId xmlns:a16="http://schemas.microsoft.com/office/drawing/2014/main" xmlns="" id="{2DCEFE03-5C14-45BB-86CD-3971526302E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800942" y="1637145"/>
            <a:ext cx="1283591" cy="961454"/>
          </a:xfrm>
          <a:prstGeom prst="rect">
            <a:avLst/>
          </a:prstGeom>
        </p:spPr>
      </p:pic>
      <p:sp>
        <p:nvSpPr>
          <p:cNvPr id="33" name="Rectangle 47">
            <a:extLst>
              <a:ext uri="{FF2B5EF4-FFF2-40B4-BE49-F238E27FC236}">
                <a16:creationId xmlns:a16="http://schemas.microsoft.com/office/drawing/2014/main" xmlns="" id="{0A2845EB-4679-4C5B-9AFE-E1C54C898C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397" y="1274272"/>
            <a:ext cx="771045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nl-NL" altLang="nl-NL" sz="975" b="1" dirty="0">
                <a:solidFill>
                  <a:srgbClr val="0A6AB2"/>
                </a:solidFill>
                <a:latin typeface="Arial" panose="020B0604020202020204" pitchFamily="34" charset="0"/>
              </a:rPr>
              <a:t>Extra sluizen</a:t>
            </a:r>
          </a:p>
          <a:p>
            <a:pPr algn="r"/>
            <a:r>
              <a:rPr lang="nl-NL" altLang="nl-NL" sz="975" b="1" dirty="0">
                <a:solidFill>
                  <a:srgbClr val="0A6AB2"/>
                </a:solidFill>
                <a:latin typeface="Arial" panose="020B0604020202020204" pitchFamily="34" charset="0"/>
              </a:rPr>
              <a:t> Langedijk</a:t>
            </a:r>
            <a:endParaRPr lang="nl-NL" altLang="nl-NL" sz="900" dirty="0">
              <a:solidFill>
                <a:srgbClr val="0598DB"/>
              </a:solidFill>
              <a:latin typeface="Arial" panose="020B0604020202020204" pitchFamily="34" charset="0"/>
            </a:endParaRPr>
          </a:p>
        </p:txBody>
      </p:sp>
      <p:sp>
        <p:nvSpPr>
          <p:cNvPr id="34" name="Rectangle 47">
            <a:extLst>
              <a:ext uri="{FF2B5EF4-FFF2-40B4-BE49-F238E27FC236}">
                <a16:creationId xmlns:a16="http://schemas.microsoft.com/office/drawing/2014/main" xmlns="" id="{A41A7B3C-1D8B-4AF0-A623-B65AEBFBB1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52145" y="1243865"/>
            <a:ext cx="910507" cy="450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nl-NL" altLang="nl-NL" sz="975" b="1" dirty="0">
                <a:solidFill>
                  <a:srgbClr val="0A6AB2"/>
                </a:solidFill>
                <a:latin typeface="Arial" panose="020B0604020202020204" pitchFamily="34" charset="0"/>
              </a:rPr>
              <a:t>Aanleg ‘N77’ &amp; </a:t>
            </a:r>
          </a:p>
          <a:p>
            <a:pPr algn="r"/>
            <a:r>
              <a:rPr lang="nl-NL" altLang="nl-NL" sz="975" b="1" dirty="0">
                <a:solidFill>
                  <a:srgbClr val="0A6AB2"/>
                </a:solidFill>
                <a:latin typeface="Arial" panose="020B0604020202020204" pitchFamily="34" charset="0"/>
              </a:rPr>
              <a:t>afwaardering </a:t>
            </a:r>
          </a:p>
          <a:p>
            <a:pPr algn="r"/>
            <a:r>
              <a:rPr lang="nl-NL" altLang="nl-NL" sz="975" b="1" dirty="0">
                <a:solidFill>
                  <a:srgbClr val="0A6AB2"/>
                </a:solidFill>
                <a:latin typeface="Arial" panose="020B0604020202020204" pitchFamily="34" charset="0"/>
              </a:rPr>
              <a:t>N99 Wieringen</a:t>
            </a:r>
            <a:endParaRPr lang="nl-NL" altLang="nl-NL" sz="900" dirty="0">
              <a:solidFill>
                <a:srgbClr val="0598DB"/>
              </a:solidFill>
              <a:latin typeface="Arial" panose="020B0604020202020204" pitchFamily="34" charset="0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xmlns="" id="{EB029F3C-2F69-4493-8BB9-5C90436DDD4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308913" y="1729639"/>
            <a:ext cx="1377095" cy="87328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itel 1">
            <a:extLst>
              <a:ext uri="{FF2B5EF4-FFF2-40B4-BE49-F238E27FC236}">
                <a16:creationId xmlns:a16="http://schemas.microsoft.com/office/drawing/2014/main" xmlns="" id="{627848C0-71E2-491A-8036-CF60C0FBE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228600"/>
            <a:ext cx="5486400" cy="457200"/>
          </a:xfrm>
        </p:spPr>
        <p:txBody>
          <a:bodyPr/>
          <a:lstStyle/>
          <a:p>
            <a:pPr algn="ctr"/>
            <a:r>
              <a:rPr lang="nl-NL" altLang="nl-NL" dirty="0"/>
              <a:t>Even bedenktijd ……..</a:t>
            </a:r>
          </a:p>
        </p:txBody>
      </p:sp>
      <p:pic>
        <p:nvPicPr>
          <p:cNvPr id="88067" name="Afbeelding 3" descr="testbeeld.png">
            <a:extLst>
              <a:ext uri="{FF2B5EF4-FFF2-40B4-BE49-F238E27FC236}">
                <a16:creationId xmlns:a16="http://schemas.microsoft.com/office/drawing/2014/main" xmlns="" id="{06292BE5-04AA-4022-AB45-DBE7041633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01253"/>
            <a:ext cx="6858000" cy="4642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ijdelijke aanduiding voor dianummer 3">
            <a:extLst>
              <a:ext uri="{FF2B5EF4-FFF2-40B4-BE49-F238E27FC236}">
                <a16:creationId xmlns:a16="http://schemas.microsoft.com/office/drawing/2014/main" xmlns="" id="{D7A891B5-7409-44D4-8DFF-643682826C49}"/>
              </a:ext>
            </a:extLst>
          </p:cNvPr>
          <p:cNvSpPr txBox="1">
            <a:spLocks noGrp="1"/>
          </p:cNvSpPr>
          <p:nvPr/>
        </p:nvSpPr>
        <p:spPr bwMode="auto">
          <a:xfrm>
            <a:off x="8240072" y="4171876"/>
            <a:ext cx="340519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65AC60ED-F0B8-4E75-A8D0-DC22E7290A94}" type="slidenum">
              <a:rPr lang="nl-NL" altLang="nl-NL" sz="900">
                <a:latin typeface="Arial" panose="020B0604020202020204" pitchFamily="34" charset="0"/>
              </a:rPr>
              <a:pPr algn="r"/>
              <a:t>14</a:t>
            </a:fld>
            <a:endParaRPr lang="nl-NL" altLang="nl-NL" sz="900">
              <a:latin typeface="Arial" panose="020B0604020202020204" pitchFamily="34" charset="0"/>
            </a:endParaRPr>
          </a:p>
        </p:txBody>
      </p:sp>
      <p:sp>
        <p:nvSpPr>
          <p:cNvPr id="87043" name="Rectangle 5">
            <a:extLst>
              <a:ext uri="{FF2B5EF4-FFF2-40B4-BE49-F238E27FC236}">
                <a16:creationId xmlns:a16="http://schemas.microsoft.com/office/drawing/2014/main" xmlns="" id="{BF137068-A06D-4658-A011-5C7DFB4345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5418" y="480221"/>
            <a:ext cx="237302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nl-NL" altLang="nl-NL" sz="2000" b="1" dirty="0">
                <a:latin typeface="Arial" panose="020B0604020202020204" pitchFamily="34" charset="0"/>
              </a:rPr>
              <a:t> </a:t>
            </a:r>
            <a:r>
              <a:rPr lang="nl-NL" altLang="nl-NL" sz="2000" kern="1500" dirty="0">
                <a:solidFill>
                  <a:srgbClr val="005D76"/>
                </a:solidFill>
                <a:latin typeface="Segoe UI Semibold" pitchFamily="34" charset="0"/>
                <a:ea typeface="+mj-ea"/>
                <a:cs typeface="Arial" pitchFamily="34" charset="0"/>
              </a:rPr>
              <a:t>Onze ervaring leert:</a:t>
            </a:r>
          </a:p>
        </p:txBody>
      </p:sp>
      <p:pic>
        <p:nvPicPr>
          <p:cNvPr id="87044" name="Picture 6">
            <a:extLst>
              <a:ext uri="{FF2B5EF4-FFF2-40B4-BE49-F238E27FC236}">
                <a16:creationId xmlns:a16="http://schemas.microsoft.com/office/drawing/2014/main" xmlns="" id="{060A5E92-DA7D-4A36-BD20-FD2FE6094D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4810"/>
          <a:stretch>
            <a:fillRect/>
          </a:stretch>
        </p:blipFill>
        <p:spPr bwMode="auto">
          <a:xfrm>
            <a:off x="3425300" y="3228872"/>
            <a:ext cx="864394" cy="1487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5" name="Rectangle 7">
            <a:extLst>
              <a:ext uri="{FF2B5EF4-FFF2-40B4-BE49-F238E27FC236}">
                <a16:creationId xmlns:a16="http://schemas.microsoft.com/office/drawing/2014/main" xmlns="" id="{F5D7AE80-6057-4F26-9566-84168F0597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0535" y="2905022"/>
            <a:ext cx="902490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nl-NL" altLang="nl-NL" sz="975" b="1" dirty="0">
                <a:solidFill>
                  <a:srgbClr val="0A6AB2"/>
                </a:solidFill>
                <a:latin typeface="Arial" panose="020B0604020202020204" pitchFamily="34" charset="0"/>
              </a:rPr>
              <a:t>Rijksweg AS</a:t>
            </a:r>
          </a:p>
          <a:p>
            <a:pPr algn="r"/>
            <a:r>
              <a:rPr lang="nl-NL" altLang="nl-NL" sz="975" b="1" dirty="0">
                <a:solidFill>
                  <a:srgbClr val="0A6AB2"/>
                </a:solidFill>
                <a:latin typeface="Arial" panose="020B0604020202020204" pitchFamily="34" charset="0"/>
              </a:rPr>
              <a:t>Delft Schiedam</a:t>
            </a:r>
            <a:endParaRPr lang="nl-NL" altLang="nl-NL" sz="900" dirty="0">
              <a:solidFill>
                <a:srgbClr val="0598DB"/>
              </a:solidFill>
              <a:latin typeface="Arial" panose="020B0604020202020204" pitchFamily="34" charset="0"/>
            </a:endParaRPr>
          </a:p>
        </p:txBody>
      </p:sp>
      <p:sp>
        <p:nvSpPr>
          <p:cNvPr id="87046" name="Rectangle 12">
            <a:extLst>
              <a:ext uri="{FF2B5EF4-FFF2-40B4-BE49-F238E27FC236}">
                <a16:creationId xmlns:a16="http://schemas.microsoft.com/office/drawing/2014/main" xmlns="" id="{15DB63BF-4D7F-4B88-AFDE-C81F56CAA8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667475" y="3153966"/>
            <a:ext cx="20840" cy="115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nl-NL" altLang="nl-NL" sz="750">
                <a:solidFill>
                  <a:srgbClr val="000000"/>
                </a:solidFill>
                <a:latin typeface="Arial" panose="020B0604020202020204" pitchFamily="34" charset="0"/>
              </a:rPr>
              <a:t>i</a:t>
            </a:r>
            <a:endParaRPr lang="nl-NL" altLang="nl-NL" sz="900">
              <a:solidFill>
                <a:srgbClr val="0598DB"/>
              </a:solidFill>
              <a:latin typeface="Arial" panose="020B0604020202020204" pitchFamily="34" charset="0"/>
            </a:endParaRPr>
          </a:p>
        </p:txBody>
      </p:sp>
      <p:sp>
        <p:nvSpPr>
          <p:cNvPr id="87047" name="Rectangle 14">
            <a:extLst>
              <a:ext uri="{FF2B5EF4-FFF2-40B4-BE49-F238E27FC236}">
                <a16:creationId xmlns:a16="http://schemas.microsoft.com/office/drawing/2014/main" xmlns="" id="{E6FBC547-CD51-43EE-93D7-7BCB42C13F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373896" y="3153966"/>
            <a:ext cx="32061" cy="115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nl-NL" altLang="nl-NL" sz="750">
                <a:solidFill>
                  <a:srgbClr val="000000"/>
                </a:solidFill>
                <a:latin typeface="Arial" panose="020B0604020202020204" pitchFamily="34" charset="0"/>
              </a:rPr>
              <a:t>-</a:t>
            </a:r>
            <a:endParaRPr lang="nl-NL" altLang="nl-NL" sz="900">
              <a:solidFill>
                <a:srgbClr val="0598DB"/>
              </a:solidFill>
              <a:latin typeface="Arial" panose="020B0604020202020204" pitchFamily="34" charset="0"/>
            </a:endParaRPr>
          </a:p>
        </p:txBody>
      </p:sp>
      <p:sp>
        <p:nvSpPr>
          <p:cNvPr id="87049" name="Rectangle 18">
            <a:extLst>
              <a:ext uri="{FF2B5EF4-FFF2-40B4-BE49-F238E27FC236}">
                <a16:creationId xmlns:a16="http://schemas.microsoft.com/office/drawing/2014/main" xmlns="" id="{5DD2852E-D165-4FBC-9F6A-FE2CC5F683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0187" y="2945531"/>
            <a:ext cx="1037143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r>
              <a:rPr lang="nl-NL" altLang="nl-NL" sz="975" b="1" dirty="0">
                <a:solidFill>
                  <a:srgbClr val="0A6AB2"/>
                </a:solidFill>
                <a:latin typeface="Arial" panose="020B0604020202020204" pitchFamily="34" charset="0"/>
              </a:rPr>
              <a:t>Remming bodem</a:t>
            </a:r>
          </a:p>
          <a:p>
            <a:pPr algn="r"/>
            <a:r>
              <a:rPr lang="nl-NL" altLang="nl-NL" sz="975" b="1" dirty="0">
                <a:solidFill>
                  <a:srgbClr val="0A6AB2"/>
                </a:solidFill>
                <a:latin typeface="Arial" panose="020B0604020202020204" pitchFamily="34" charset="0"/>
              </a:rPr>
              <a:t>daling veenweide</a:t>
            </a:r>
            <a:endParaRPr lang="nl-NL" altLang="nl-NL" sz="900" dirty="0">
              <a:solidFill>
                <a:srgbClr val="0598DB"/>
              </a:solidFill>
              <a:latin typeface="Arial" panose="020B0604020202020204" pitchFamily="34" charset="0"/>
            </a:endParaRPr>
          </a:p>
        </p:txBody>
      </p:sp>
      <p:sp>
        <p:nvSpPr>
          <p:cNvPr id="87051" name="Rectangle 26">
            <a:extLst>
              <a:ext uri="{FF2B5EF4-FFF2-40B4-BE49-F238E27FC236}">
                <a16:creationId xmlns:a16="http://schemas.microsoft.com/office/drawing/2014/main" xmlns="" id="{0C3CF5B9-E9AB-4BC5-95D7-B535D33CB8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4574" y="1424313"/>
            <a:ext cx="20840" cy="115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nl-NL" altLang="nl-NL" sz="750">
                <a:solidFill>
                  <a:srgbClr val="000000"/>
                </a:solidFill>
                <a:latin typeface="Arial" panose="020B0604020202020204" pitchFamily="34" charset="0"/>
              </a:rPr>
              <a:t>‘</a:t>
            </a:r>
            <a:endParaRPr lang="nl-NL" altLang="nl-NL" sz="900">
              <a:solidFill>
                <a:srgbClr val="0598DB"/>
              </a:solidFill>
              <a:latin typeface="Arial" panose="020B0604020202020204" pitchFamily="34" charset="0"/>
            </a:endParaRPr>
          </a:p>
        </p:txBody>
      </p:sp>
      <p:sp>
        <p:nvSpPr>
          <p:cNvPr id="87052" name="Rectangle 38">
            <a:extLst>
              <a:ext uri="{FF2B5EF4-FFF2-40B4-BE49-F238E27FC236}">
                <a16:creationId xmlns:a16="http://schemas.microsoft.com/office/drawing/2014/main" xmlns="" id="{476F5BD0-4D37-4F23-A1FE-FA3D2E30C7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6311" y="1315252"/>
            <a:ext cx="1163780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nl-NL" altLang="nl-NL" sz="975" b="1" dirty="0">
                <a:solidFill>
                  <a:srgbClr val="0A6AB2"/>
                </a:solidFill>
                <a:latin typeface="Arial" panose="020B0604020202020204" pitchFamily="34" charset="0"/>
              </a:rPr>
              <a:t>Boomwortelruimte </a:t>
            </a:r>
          </a:p>
          <a:p>
            <a:pPr algn="r"/>
            <a:r>
              <a:rPr lang="nl-NL" altLang="nl-NL" sz="975" b="1" dirty="0">
                <a:solidFill>
                  <a:srgbClr val="0A6AB2"/>
                </a:solidFill>
                <a:latin typeface="Arial" panose="020B0604020202020204" pitchFamily="34" charset="0"/>
              </a:rPr>
              <a:t>winkelplein  Almelo</a:t>
            </a:r>
            <a:endParaRPr lang="nl-NL" altLang="nl-NL" sz="900" dirty="0">
              <a:solidFill>
                <a:srgbClr val="0598DB"/>
              </a:solidFill>
              <a:latin typeface="Arial" panose="020B0604020202020204" pitchFamily="34" charset="0"/>
            </a:endParaRPr>
          </a:p>
        </p:txBody>
      </p:sp>
      <p:pic>
        <p:nvPicPr>
          <p:cNvPr id="87053" name="Picture 40" descr="veenweiden_vanuit_de_lucht">
            <a:extLst>
              <a:ext uri="{FF2B5EF4-FFF2-40B4-BE49-F238E27FC236}">
                <a16:creationId xmlns:a16="http://schemas.microsoft.com/office/drawing/2014/main" xmlns="" id="{D346084D-5515-4AB7-B7A7-D11755E56E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65418" y="3269382"/>
            <a:ext cx="1134666" cy="964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54" name="Picture 51" descr="kabels en leidingen">
            <a:extLst>
              <a:ext uri="{FF2B5EF4-FFF2-40B4-BE49-F238E27FC236}">
                <a16:creationId xmlns:a16="http://schemas.microsoft.com/office/drawing/2014/main" xmlns="" id="{5E5A4006-834B-4310-940D-FDF92F0663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91110" y="1708892"/>
            <a:ext cx="1205515" cy="913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55" name="Rectangle 44">
            <a:extLst>
              <a:ext uri="{FF2B5EF4-FFF2-40B4-BE49-F238E27FC236}">
                <a16:creationId xmlns:a16="http://schemas.microsoft.com/office/drawing/2014/main" xmlns="" id="{FAB9F3B3-E0FD-40E4-9550-3C5F54A051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1504" y="1311719"/>
            <a:ext cx="1013098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nl-NL" altLang="nl-NL" sz="975" b="1" dirty="0">
                <a:solidFill>
                  <a:srgbClr val="0A6AB2"/>
                </a:solidFill>
                <a:latin typeface="Arial" panose="020B0604020202020204" pitchFamily="34" charset="0"/>
              </a:rPr>
              <a:t>Instandhouding </a:t>
            </a:r>
          </a:p>
          <a:p>
            <a:pPr algn="r"/>
            <a:r>
              <a:rPr lang="nl-NL" altLang="nl-NL" sz="975" b="1" dirty="0">
                <a:solidFill>
                  <a:srgbClr val="0A6AB2"/>
                </a:solidFill>
                <a:latin typeface="Arial" panose="020B0604020202020204" pitchFamily="34" charset="0"/>
              </a:rPr>
              <a:t>buitenplaatsen</a:t>
            </a:r>
            <a:endParaRPr lang="nl-NL" altLang="nl-NL" sz="900" dirty="0">
              <a:solidFill>
                <a:srgbClr val="0598DB"/>
              </a:solidFill>
              <a:latin typeface="Arial" panose="020B0604020202020204" pitchFamily="34" charset="0"/>
            </a:endParaRPr>
          </a:p>
        </p:txBody>
      </p:sp>
      <p:pic>
        <p:nvPicPr>
          <p:cNvPr id="87056" name="Picture 46" descr="Rosendael-kasteel%20en%20vissenbeelden%20fontein">
            <a:extLst>
              <a:ext uri="{FF2B5EF4-FFF2-40B4-BE49-F238E27FC236}">
                <a16:creationId xmlns:a16="http://schemas.microsoft.com/office/drawing/2014/main" xmlns="" id="{54B62EDF-E901-4465-A7A3-66BA55DC62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592" t="3984" r="4785" b="4040"/>
          <a:stretch/>
        </p:blipFill>
        <p:spPr bwMode="auto">
          <a:xfrm>
            <a:off x="3421005" y="1637145"/>
            <a:ext cx="1146027" cy="81795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7057" name="Rectangle 47">
            <a:extLst>
              <a:ext uri="{FF2B5EF4-FFF2-40B4-BE49-F238E27FC236}">
                <a16:creationId xmlns:a16="http://schemas.microsoft.com/office/drawing/2014/main" xmlns="" id="{BBEF28E9-CE57-496F-A5EC-7B8FE0A60E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50539" y="2937276"/>
            <a:ext cx="921727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nl-NL" altLang="nl-NL" sz="975" b="1" dirty="0">
                <a:solidFill>
                  <a:srgbClr val="0A6AB2"/>
                </a:solidFill>
                <a:latin typeface="Arial" panose="020B0604020202020204" pitchFamily="34" charset="0"/>
              </a:rPr>
              <a:t>Beekdalherstel </a:t>
            </a:r>
          </a:p>
          <a:p>
            <a:pPr algn="r"/>
            <a:r>
              <a:rPr lang="nl-NL" altLang="nl-NL" sz="975" b="1" dirty="0">
                <a:solidFill>
                  <a:srgbClr val="0A6AB2"/>
                </a:solidFill>
                <a:latin typeface="Arial" panose="020B0604020202020204" pitchFamily="34" charset="0"/>
              </a:rPr>
              <a:t>Drenthe</a:t>
            </a:r>
            <a:endParaRPr lang="nl-NL" altLang="nl-NL" sz="900" dirty="0">
              <a:solidFill>
                <a:srgbClr val="0598DB"/>
              </a:solidFill>
              <a:latin typeface="Arial" panose="020B0604020202020204" pitchFamily="34" charset="0"/>
            </a:endParaRPr>
          </a:p>
        </p:txBody>
      </p:sp>
      <p:pic>
        <p:nvPicPr>
          <p:cNvPr id="87058" name="Picture 49" descr="20081218_Overzichtkrt_GeselecteerdeBergingsgeb">
            <a:extLst>
              <a:ext uri="{FF2B5EF4-FFF2-40B4-BE49-F238E27FC236}">
                <a16:creationId xmlns:a16="http://schemas.microsoft.com/office/drawing/2014/main" xmlns="" id="{A27D324E-49FD-40B7-A055-B6109497B7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0382"/>
          <a:stretch>
            <a:fillRect/>
          </a:stretch>
        </p:blipFill>
        <p:spPr bwMode="auto">
          <a:xfrm>
            <a:off x="5693972" y="3282969"/>
            <a:ext cx="1188244" cy="984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59" name="Text Box 50">
            <a:extLst>
              <a:ext uri="{FF2B5EF4-FFF2-40B4-BE49-F238E27FC236}">
                <a16:creationId xmlns:a16="http://schemas.microsoft.com/office/drawing/2014/main" xmlns="" id="{2E6EFE97-325D-4EED-A800-3BA662F5F1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622" y="1294326"/>
            <a:ext cx="1079897" cy="450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nl-NL" altLang="nl-NL" sz="975" b="1" dirty="0" err="1">
                <a:solidFill>
                  <a:srgbClr val="0A6AB2"/>
                </a:solidFill>
                <a:latin typeface="Arial" panose="020B0604020202020204" pitchFamily="34" charset="0"/>
              </a:rPr>
              <a:t>Coolport</a:t>
            </a:r>
            <a:r>
              <a:rPr lang="nl-NL" altLang="nl-NL" sz="975" b="1" dirty="0">
                <a:solidFill>
                  <a:srgbClr val="0A6AB2"/>
                </a:solidFill>
                <a:latin typeface="Arial" panose="020B0604020202020204" pitchFamily="34" charset="0"/>
              </a:rPr>
              <a:t> R’dam: vervangen tochtige loodsen</a:t>
            </a:r>
          </a:p>
        </p:txBody>
      </p:sp>
      <p:pic>
        <p:nvPicPr>
          <p:cNvPr id="87061" name="Picture 55" descr="reefer">
            <a:extLst>
              <a:ext uri="{FF2B5EF4-FFF2-40B4-BE49-F238E27FC236}">
                <a16:creationId xmlns:a16="http://schemas.microsoft.com/office/drawing/2014/main" xmlns="" id="{825130B2-C3BC-4A39-B5EB-611BC3C6BE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187" y="1780820"/>
            <a:ext cx="1057116" cy="788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65" name="Text Box 43">
            <a:extLst>
              <a:ext uri="{FF2B5EF4-FFF2-40B4-BE49-F238E27FC236}">
                <a16:creationId xmlns:a16="http://schemas.microsoft.com/office/drawing/2014/main" xmlns="" id="{98E1CBB1-C259-4511-BB6F-5D5B8BD6DC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97059" y="2783608"/>
            <a:ext cx="1620441" cy="450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nl-NL" altLang="nl-NL" sz="975" b="1" dirty="0">
                <a:solidFill>
                  <a:srgbClr val="0A6AB2"/>
                </a:solidFill>
                <a:latin typeface="Arial" panose="020B0604020202020204" pitchFamily="34" charset="0"/>
              </a:rPr>
              <a:t>Verwijderen oude asbestcementleidingen drinkwater Brabant</a:t>
            </a:r>
            <a:endParaRPr lang="nl-NL" altLang="nl-NL" sz="750" dirty="0">
              <a:latin typeface="Arial" panose="020B0604020202020204" pitchFamily="34" charset="0"/>
            </a:endParaRPr>
          </a:p>
        </p:txBody>
      </p:sp>
      <p:pic>
        <p:nvPicPr>
          <p:cNvPr id="87066" name="Afbeelding 36" descr="abc.jpg">
            <a:extLst>
              <a:ext uri="{FF2B5EF4-FFF2-40B4-BE49-F238E27FC236}">
                <a16:creationId xmlns:a16="http://schemas.microsoft.com/office/drawing/2014/main" xmlns="" id="{85F69136-82E9-49CD-AAE6-45D8D2DEAF2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05406" y="3269382"/>
            <a:ext cx="1512094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67" name="Text Box 43">
            <a:extLst>
              <a:ext uri="{FF2B5EF4-FFF2-40B4-BE49-F238E27FC236}">
                <a16:creationId xmlns:a16="http://schemas.microsoft.com/office/drawing/2014/main" xmlns="" id="{0CEA40D5-8623-4343-B611-E4331E9425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144" y="3042487"/>
            <a:ext cx="1241822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nl-NL" altLang="nl-NL" sz="975" b="1" dirty="0">
                <a:solidFill>
                  <a:srgbClr val="0A6AB2"/>
                </a:solidFill>
                <a:latin typeface="Arial" panose="020B0604020202020204" pitchFamily="34" charset="0"/>
              </a:rPr>
              <a:t>Kunstbroedplaatsen in A’dam </a:t>
            </a:r>
            <a:endParaRPr lang="nl-NL" altLang="nl-NL" sz="750" dirty="0">
              <a:latin typeface="Arial" panose="020B0604020202020204" pitchFamily="34" charset="0"/>
            </a:endParaRPr>
          </a:p>
        </p:txBody>
      </p:sp>
      <p:pic>
        <p:nvPicPr>
          <p:cNvPr id="87068" name="Picture 51" descr="CIMG3844">
            <a:extLst>
              <a:ext uri="{FF2B5EF4-FFF2-40B4-BE49-F238E27FC236}">
                <a16:creationId xmlns:a16="http://schemas.microsoft.com/office/drawing/2014/main" xmlns="" id="{0D0B3DD3-A515-4772-814F-4E7400F79E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0503" y="3377368"/>
            <a:ext cx="1133475" cy="850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69" name="Picture 23">
            <a:extLst>
              <a:ext uri="{FF2B5EF4-FFF2-40B4-BE49-F238E27FC236}">
                <a16:creationId xmlns:a16="http://schemas.microsoft.com/office/drawing/2014/main" xmlns="" id="{CB352B4E-DF3C-484A-BEC2-55C4A94688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55708" y="3282451"/>
            <a:ext cx="821531" cy="1289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70" name="Rectangle 25">
            <a:extLst>
              <a:ext uri="{FF2B5EF4-FFF2-40B4-BE49-F238E27FC236}">
                <a16:creationId xmlns:a16="http://schemas.microsoft.com/office/drawing/2014/main" xmlns="" id="{C07F625C-3901-49DC-B4C7-913D53F71D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99931" y="2933649"/>
            <a:ext cx="641201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nl-NL" altLang="nl-NL" sz="975" b="1" dirty="0">
                <a:solidFill>
                  <a:srgbClr val="0A6AB2"/>
                </a:solidFill>
                <a:latin typeface="Arial" panose="020B0604020202020204" pitchFamily="34" charset="0"/>
              </a:rPr>
              <a:t>Brainport  </a:t>
            </a:r>
          </a:p>
          <a:p>
            <a:pPr algn="r"/>
            <a:r>
              <a:rPr lang="nl-NL" altLang="nl-NL" sz="975" b="1" dirty="0">
                <a:solidFill>
                  <a:srgbClr val="0A6AB2"/>
                </a:solidFill>
                <a:latin typeface="Arial" panose="020B0604020202020204" pitchFamily="34" charset="0"/>
              </a:rPr>
              <a:t>Eindhoven</a:t>
            </a:r>
            <a:endParaRPr lang="nl-NL" altLang="nl-NL" sz="900" dirty="0">
              <a:solidFill>
                <a:srgbClr val="0598DB"/>
              </a:solidFill>
              <a:latin typeface="Arial" panose="020B0604020202020204" pitchFamily="34" charset="0"/>
            </a:endParaRPr>
          </a:p>
        </p:txBody>
      </p:sp>
      <p:pic>
        <p:nvPicPr>
          <p:cNvPr id="3" name="Afbeelding 2" descr="Afbeelding met lucht, gras, buiten, huis&#10;&#10;Automatisch gegenereerde beschrijving">
            <a:extLst>
              <a:ext uri="{FF2B5EF4-FFF2-40B4-BE49-F238E27FC236}">
                <a16:creationId xmlns:a16="http://schemas.microsoft.com/office/drawing/2014/main" xmlns="" id="{2DCEFE03-5C14-45BB-86CD-3971526302E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800942" y="1637145"/>
            <a:ext cx="1283591" cy="961454"/>
          </a:xfrm>
          <a:prstGeom prst="rect">
            <a:avLst/>
          </a:prstGeom>
        </p:spPr>
      </p:pic>
      <p:sp>
        <p:nvSpPr>
          <p:cNvPr id="33" name="Rectangle 47">
            <a:extLst>
              <a:ext uri="{FF2B5EF4-FFF2-40B4-BE49-F238E27FC236}">
                <a16:creationId xmlns:a16="http://schemas.microsoft.com/office/drawing/2014/main" xmlns="" id="{0A2845EB-4679-4C5B-9AFE-E1C54C898C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7086" y="1165211"/>
            <a:ext cx="1283591" cy="450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nl-NL" altLang="nl-NL" sz="975" b="1" dirty="0">
                <a:solidFill>
                  <a:srgbClr val="0A6AB2"/>
                </a:solidFill>
                <a:latin typeface="Arial" panose="020B0604020202020204" pitchFamily="34" charset="0"/>
              </a:rPr>
              <a:t>Extra  vaar-</a:t>
            </a:r>
          </a:p>
          <a:p>
            <a:pPr algn="r"/>
            <a:r>
              <a:rPr lang="nl-NL" altLang="nl-NL" sz="975" b="1" dirty="0">
                <a:solidFill>
                  <a:srgbClr val="0A6AB2"/>
                </a:solidFill>
                <a:latin typeface="Arial" panose="020B0604020202020204" pitchFamily="34" charset="0"/>
              </a:rPr>
              <a:t>verbindingen</a:t>
            </a:r>
          </a:p>
          <a:p>
            <a:pPr algn="r"/>
            <a:r>
              <a:rPr lang="nl-NL" altLang="nl-NL" sz="975" b="1" dirty="0">
                <a:solidFill>
                  <a:srgbClr val="0A6AB2"/>
                </a:solidFill>
                <a:latin typeface="Arial" panose="020B0604020202020204" pitchFamily="34" charset="0"/>
              </a:rPr>
              <a:t> Langedijk</a:t>
            </a:r>
            <a:endParaRPr lang="nl-NL" altLang="nl-NL" sz="900" dirty="0">
              <a:solidFill>
                <a:srgbClr val="0598DB"/>
              </a:solidFill>
              <a:latin typeface="Arial" panose="020B0604020202020204" pitchFamily="34" charset="0"/>
            </a:endParaRPr>
          </a:p>
        </p:txBody>
      </p:sp>
      <p:sp>
        <p:nvSpPr>
          <p:cNvPr id="34" name="Rectangle 47">
            <a:extLst>
              <a:ext uri="{FF2B5EF4-FFF2-40B4-BE49-F238E27FC236}">
                <a16:creationId xmlns:a16="http://schemas.microsoft.com/office/drawing/2014/main" xmlns="" id="{A41A7B3C-1D8B-4AF0-A623-B65AEBFBB1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52145" y="1243865"/>
            <a:ext cx="910507" cy="450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nl-NL" altLang="nl-NL" sz="975" b="1" dirty="0">
                <a:solidFill>
                  <a:srgbClr val="0A6AB2"/>
                </a:solidFill>
                <a:latin typeface="Arial" panose="020B0604020202020204" pitchFamily="34" charset="0"/>
              </a:rPr>
              <a:t>Aanleg ‘N77’ &amp; </a:t>
            </a:r>
          </a:p>
          <a:p>
            <a:pPr algn="r"/>
            <a:r>
              <a:rPr lang="nl-NL" altLang="nl-NL" sz="975" b="1" dirty="0">
                <a:solidFill>
                  <a:srgbClr val="0A6AB2"/>
                </a:solidFill>
                <a:latin typeface="Arial" panose="020B0604020202020204" pitchFamily="34" charset="0"/>
              </a:rPr>
              <a:t>afwaardering </a:t>
            </a:r>
          </a:p>
          <a:p>
            <a:pPr algn="r"/>
            <a:r>
              <a:rPr lang="nl-NL" altLang="nl-NL" sz="975" b="1" dirty="0">
                <a:solidFill>
                  <a:srgbClr val="0A6AB2"/>
                </a:solidFill>
                <a:latin typeface="Arial" panose="020B0604020202020204" pitchFamily="34" charset="0"/>
              </a:rPr>
              <a:t>N99 Wieringen</a:t>
            </a:r>
            <a:endParaRPr lang="nl-NL" altLang="nl-NL" sz="900" dirty="0">
              <a:solidFill>
                <a:srgbClr val="0598DB"/>
              </a:solidFill>
              <a:latin typeface="Arial" panose="020B0604020202020204" pitchFamily="34" charset="0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xmlns="" id="{EB029F3C-2F69-4493-8BB9-5C90436DDD4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308913" y="1729639"/>
            <a:ext cx="1377095" cy="873280"/>
          </a:xfrm>
          <a:prstGeom prst="rect">
            <a:avLst/>
          </a:prstGeom>
        </p:spPr>
      </p:pic>
      <p:sp>
        <p:nvSpPr>
          <p:cNvPr id="29" name="Tekstvak 45">
            <a:extLst>
              <a:ext uri="{FF2B5EF4-FFF2-40B4-BE49-F238E27FC236}">
                <a16:creationId xmlns:a16="http://schemas.microsoft.com/office/drawing/2014/main" xmlns="" id="{72965730-203C-42E5-AAC3-0701DB9153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4395" y="1720558"/>
            <a:ext cx="644728" cy="854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nl-NL" altLang="nl-NL" sz="4950" dirty="0">
                <a:solidFill>
                  <a:srgbClr val="FF0000"/>
                </a:solidFill>
                <a:latin typeface="Baskerville Old Face" panose="02020602080505020303" pitchFamily="18" charset="0"/>
              </a:rPr>
              <a:t>X</a:t>
            </a:r>
          </a:p>
        </p:txBody>
      </p:sp>
      <p:sp>
        <p:nvSpPr>
          <p:cNvPr id="30" name="Tekstvak 44">
            <a:extLst>
              <a:ext uri="{FF2B5EF4-FFF2-40B4-BE49-F238E27FC236}">
                <a16:creationId xmlns:a16="http://schemas.microsoft.com/office/drawing/2014/main" xmlns="" id="{FCFAA684-9AA0-45F6-99EF-D392AF0DCB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3699" y="3840576"/>
            <a:ext cx="614271" cy="854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nl-NL" altLang="nl-NL" sz="4950" dirty="0">
                <a:solidFill>
                  <a:srgbClr val="009900"/>
                </a:solidFill>
                <a:latin typeface="Baskerville Old Face" panose="02020602080505020303" pitchFamily="18" charset="0"/>
              </a:rPr>
              <a:t>V</a:t>
            </a:r>
          </a:p>
        </p:txBody>
      </p:sp>
      <p:sp>
        <p:nvSpPr>
          <p:cNvPr id="31" name="Tekstvak 44">
            <a:extLst>
              <a:ext uri="{FF2B5EF4-FFF2-40B4-BE49-F238E27FC236}">
                <a16:creationId xmlns:a16="http://schemas.microsoft.com/office/drawing/2014/main" xmlns="" id="{87E818C2-3601-4765-ADCE-9FA415E251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26586" y="1720558"/>
            <a:ext cx="907621" cy="854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nl-NL" altLang="nl-NL" sz="4950" dirty="0">
                <a:solidFill>
                  <a:srgbClr val="009900"/>
                </a:solidFill>
                <a:latin typeface="Baskerville Old Face" panose="02020602080505020303" pitchFamily="18" charset="0"/>
              </a:rPr>
              <a:t>V?</a:t>
            </a:r>
          </a:p>
        </p:txBody>
      </p:sp>
      <p:sp>
        <p:nvSpPr>
          <p:cNvPr id="32" name="Tekstvak 44">
            <a:extLst>
              <a:ext uri="{FF2B5EF4-FFF2-40B4-BE49-F238E27FC236}">
                <a16:creationId xmlns:a16="http://schemas.microsoft.com/office/drawing/2014/main" xmlns="" id="{DBCD8F08-9EFD-4E52-A07A-9293368FB5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0427" y="1441583"/>
            <a:ext cx="614271" cy="854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nl-NL" altLang="nl-NL" sz="4950" dirty="0">
                <a:solidFill>
                  <a:srgbClr val="009900"/>
                </a:solidFill>
                <a:latin typeface="Baskerville Old Face" panose="02020602080505020303" pitchFamily="18" charset="0"/>
              </a:rPr>
              <a:t>V</a:t>
            </a:r>
          </a:p>
        </p:txBody>
      </p:sp>
      <p:sp>
        <p:nvSpPr>
          <p:cNvPr id="35" name="Tekstvak 44">
            <a:extLst>
              <a:ext uri="{FF2B5EF4-FFF2-40B4-BE49-F238E27FC236}">
                <a16:creationId xmlns:a16="http://schemas.microsoft.com/office/drawing/2014/main" xmlns="" id="{706B2802-2E73-40B2-86CE-81F1B5A1DB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6886" y="1976971"/>
            <a:ext cx="614271" cy="854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nl-NL" altLang="nl-NL" sz="4950" dirty="0">
                <a:solidFill>
                  <a:srgbClr val="009900"/>
                </a:solidFill>
                <a:latin typeface="Baskerville Old Face" panose="02020602080505020303" pitchFamily="18" charset="0"/>
              </a:rPr>
              <a:t>V</a:t>
            </a:r>
          </a:p>
        </p:txBody>
      </p:sp>
      <p:sp>
        <p:nvSpPr>
          <p:cNvPr id="36" name="Tekstvak 44">
            <a:extLst>
              <a:ext uri="{FF2B5EF4-FFF2-40B4-BE49-F238E27FC236}">
                <a16:creationId xmlns:a16="http://schemas.microsoft.com/office/drawing/2014/main" xmlns="" id="{7397B8FD-1A6C-4965-80E7-E08736B9B6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2713" y="1225280"/>
            <a:ext cx="614271" cy="854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nl-NL" altLang="nl-NL" sz="4950" dirty="0">
                <a:solidFill>
                  <a:srgbClr val="009900"/>
                </a:solidFill>
                <a:latin typeface="Baskerville Old Face" panose="02020602080505020303" pitchFamily="18" charset="0"/>
              </a:rPr>
              <a:t>V</a:t>
            </a:r>
          </a:p>
        </p:txBody>
      </p:sp>
      <p:sp>
        <p:nvSpPr>
          <p:cNvPr id="37" name="Tekstvak 45">
            <a:extLst>
              <a:ext uri="{FF2B5EF4-FFF2-40B4-BE49-F238E27FC236}">
                <a16:creationId xmlns:a16="http://schemas.microsoft.com/office/drawing/2014/main" xmlns="" id="{EFB9506A-0282-466F-A9F0-48D14C11E2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26719" y="3714719"/>
            <a:ext cx="644728" cy="854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nl-NL" altLang="nl-NL" sz="4950" dirty="0">
                <a:solidFill>
                  <a:srgbClr val="FF0000"/>
                </a:solidFill>
                <a:latin typeface="Baskerville Old Face" panose="02020602080505020303" pitchFamily="18" charset="0"/>
              </a:rPr>
              <a:t>X</a:t>
            </a:r>
          </a:p>
        </p:txBody>
      </p:sp>
      <p:sp>
        <p:nvSpPr>
          <p:cNvPr id="38" name="Tekstvak 45">
            <a:extLst>
              <a:ext uri="{FF2B5EF4-FFF2-40B4-BE49-F238E27FC236}">
                <a16:creationId xmlns:a16="http://schemas.microsoft.com/office/drawing/2014/main" xmlns="" id="{27ED54B2-0899-41FB-80C8-9E3E8C3F7D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1475" y="3861883"/>
            <a:ext cx="644728" cy="854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nl-NL" altLang="nl-NL" sz="4950" dirty="0">
                <a:solidFill>
                  <a:srgbClr val="FF0000"/>
                </a:solidFill>
                <a:latin typeface="Baskerville Old Face" panose="02020602080505020303" pitchFamily="18" charset="0"/>
              </a:rPr>
              <a:t>X</a:t>
            </a:r>
          </a:p>
        </p:txBody>
      </p:sp>
      <p:sp>
        <p:nvSpPr>
          <p:cNvPr id="39" name="Tekstvak 44">
            <a:extLst>
              <a:ext uri="{FF2B5EF4-FFF2-40B4-BE49-F238E27FC236}">
                <a16:creationId xmlns:a16="http://schemas.microsoft.com/office/drawing/2014/main" xmlns="" id="{677DCCE2-8D00-46C0-BB5A-2E05E5B4A7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1852" y="3237358"/>
            <a:ext cx="614271" cy="854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nl-NL" altLang="nl-NL" sz="4950" dirty="0">
                <a:solidFill>
                  <a:srgbClr val="009900"/>
                </a:solidFill>
                <a:latin typeface="Baskerville Old Face" panose="02020602080505020303" pitchFamily="18" charset="0"/>
              </a:rPr>
              <a:t>V</a:t>
            </a:r>
          </a:p>
        </p:txBody>
      </p:sp>
      <p:sp>
        <p:nvSpPr>
          <p:cNvPr id="40" name="Tekstvak 44">
            <a:extLst>
              <a:ext uri="{FF2B5EF4-FFF2-40B4-BE49-F238E27FC236}">
                <a16:creationId xmlns:a16="http://schemas.microsoft.com/office/drawing/2014/main" xmlns="" id="{8949DB6F-F00D-43FA-9124-9A7D4D7911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0531" y="4132908"/>
            <a:ext cx="614271" cy="854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nl-NL" altLang="nl-NL" sz="4950" dirty="0">
                <a:solidFill>
                  <a:srgbClr val="009900"/>
                </a:solidFill>
                <a:latin typeface="Baskerville Old Face" panose="02020602080505020303" pitchFamily="18" charset="0"/>
              </a:rPr>
              <a:t>V</a:t>
            </a:r>
          </a:p>
        </p:txBody>
      </p:sp>
      <p:sp>
        <p:nvSpPr>
          <p:cNvPr id="41" name="Tekstvak 44">
            <a:extLst>
              <a:ext uri="{FF2B5EF4-FFF2-40B4-BE49-F238E27FC236}">
                <a16:creationId xmlns:a16="http://schemas.microsoft.com/office/drawing/2014/main" xmlns="" id="{F6092200-97E0-478D-843A-72AA22C6F8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2240" y="3752438"/>
            <a:ext cx="614271" cy="854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nl-NL" altLang="nl-NL" sz="4950" dirty="0">
                <a:solidFill>
                  <a:srgbClr val="009900"/>
                </a:solidFill>
                <a:latin typeface="Baskerville Old Face" panose="02020602080505020303" pitchFamily="18" charset="0"/>
              </a:rPr>
              <a:t>V</a:t>
            </a:r>
          </a:p>
        </p:txBody>
      </p:sp>
    </p:spTree>
    <p:extLst>
      <p:ext uri="{BB962C8B-B14F-4D97-AF65-F5344CB8AC3E}">
        <p14:creationId xmlns:p14="http://schemas.microsoft.com/office/powerpoint/2010/main" xmlns="" val="4173938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32" grpId="0"/>
      <p:bldP spid="35" grpId="0"/>
      <p:bldP spid="36" grpId="0"/>
      <p:bldP spid="37" grpId="0"/>
      <p:bldP spid="38" grpId="0"/>
      <p:bldP spid="39" grpId="0"/>
      <p:bldP spid="40" grpId="0"/>
      <p:bldP spid="4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‘take home </a:t>
            </a:r>
            <a:r>
              <a:rPr lang="nl-NL" dirty="0" err="1"/>
              <a:t>message</a:t>
            </a:r>
            <a:r>
              <a:rPr lang="nl-NL" dirty="0"/>
              <a:t>’</a:t>
            </a: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259A67-670E-4C64-97AA-2ABF111DB1CB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pPr lvl="1">
              <a:buFont typeface="Wingdings" panose="05000000000000000000" pitchFamily="2" charset="2"/>
              <a:buChar char="Ø"/>
            </a:pPr>
            <a:r>
              <a:rPr lang="nl-NL" dirty="0"/>
              <a:t>Met baatgericht plannen maak je vrienden (alle baathouders) &amp; voorkom je teleurstelling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l-NL" dirty="0"/>
              <a:t>Met baatgericht plannen creëer je projecten, die echt duurzaam zijn: geen ‘groen sausje’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l-NL" dirty="0"/>
              <a:t>Er ontstaat een plan dat geschikt is voor financiering door impact beleggers, die kiezen voor financieel </a:t>
            </a:r>
            <a:r>
              <a:rPr lang="nl-NL" dirty="0" err="1"/>
              <a:t>èn</a:t>
            </a:r>
            <a:r>
              <a:rPr lang="nl-NL" dirty="0"/>
              <a:t> maatschappelijk rendement</a:t>
            </a:r>
          </a:p>
          <a:p>
            <a:pPr lvl="1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990180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afbeelding 3" descr="GOM breedbeeld04b.jp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148" b="148"/>
          <a:stretch>
            <a:fillRect/>
          </a:stretch>
        </p:blipFill>
        <p:spPr>
          <a:xfrm>
            <a:off x="0" y="801687"/>
            <a:ext cx="9144000" cy="4075112"/>
          </a:xfrm>
        </p:spPr>
      </p:pic>
      <p:sp>
        <p:nvSpPr>
          <p:cNvPr id="3" name="Tijdelijke aanduiding voor tekst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 err="1"/>
              <a:t>www.witteveenbos.com</a:t>
            </a:r>
            <a:endParaRPr lang="nl-NL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ext Box 2">
            <a:extLst>
              <a:ext uri="{FF2B5EF4-FFF2-40B4-BE49-F238E27FC236}">
                <a16:creationId xmlns:a16="http://schemas.microsoft.com/office/drawing/2014/main" xmlns="" id="{2867767A-E32A-48F1-B045-5868F5DEB4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4412" y="582259"/>
            <a:ext cx="5570756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r>
              <a:rPr lang="nl-NL" altLang="nl-NL" sz="2250" b="1" dirty="0">
                <a:latin typeface="Arial" panose="020B0604020202020204" pitchFamily="34" charset="0"/>
              </a:rPr>
              <a:t>De drie baten van het natuurlijk milieu</a:t>
            </a:r>
          </a:p>
        </p:txBody>
      </p:sp>
      <p:sp>
        <p:nvSpPr>
          <p:cNvPr id="91139" name="Rectangle 3">
            <a:extLst>
              <a:ext uri="{FF2B5EF4-FFF2-40B4-BE49-F238E27FC236}">
                <a16:creationId xmlns:a16="http://schemas.microsoft.com/office/drawing/2014/main" xmlns="" id="{CA6D585A-D297-4901-88EB-7D05B57BFE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8900" y="1428750"/>
            <a:ext cx="790575" cy="3019425"/>
          </a:xfrm>
          <a:prstGeom prst="rect">
            <a:avLst/>
          </a:prstGeom>
          <a:solidFill>
            <a:srgbClr val="00663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nl-NL" altLang="nl-NL" sz="1800"/>
          </a:p>
        </p:txBody>
      </p:sp>
      <p:sp>
        <p:nvSpPr>
          <p:cNvPr id="91140" name="Rectangle 4">
            <a:extLst>
              <a:ext uri="{FF2B5EF4-FFF2-40B4-BE49-F238E27FC236}">
                <a16:creationId xmlns:a16="http://schemas.microsoft.com/office/drawing/2014/main" xmlns="" id="{7DC32EB9-B7C4-4496-BC30-86F0ADDDA4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8900" y="1428750"/>
            <a:ext cx="790575" cy="1476375"/>
          </a:xfrm>
          <a:prstGeom prst="rect">
            <a:avLst/>
          </a:prstGeom>
          <a:solidFill>
            <a:srgbClr val="00FF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nl-NL" altLang="nl-NL" sz="1800"/>
          </a:p>
        </p:txBody>
      </p:sp>
      <p:sp>
        <p:nvSpPr>
          <p:cNvPr id="91141" name="Rectangle 5">
            <a:extLst>
              <a:ext uri="{FF2B5EF4-FFF2-40B4-BE49-F238E27FC236}">
                <a16:creationId xmlns:a16="http://schemas.microsoft.com/office/drawing/2014/main" xmlns="" id="{83F79FB2-51F2-410E-B489-713141CA15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2286000"/>
            <a:ext cx="333375" cy="561975"/>
          </a:xfrm>
          <a:prstGeom prst="rect">
            <a:avLst/>
          </a:prstGeom>
          <a:solidFill>
            <a:srgbClr val="FF66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nl-NL" altLang="nl-NL" sz="1800"/>
          </a:p>
        </p:txBody>
      </p:sp>
      <p:sp>
        <p:nvSpPr>
          <p:cNvPr id="91142" name="Line 6">
            <a:extLst>
              <a:ext uri="{FF2B5EF4-FFF2-40B4-BE49-F238E27FC236}">
                <a16:creationId xmlns:a16="http://schemas.microsoft.com/office/drawing/2014/main" xmlns="" id="{BB593B70-232A-4977-A9BA-52D2120B596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57550" y="2571750"/>
            <a:ext cx="1457325" cy="14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nl-NL" sz="1350"/>
          </a:p>
        </p:txBody>
      </p:sp>
      <p:sp>
        <p:nvSpPr>
          <p:cNvPr id="91143" name="Rectangle 7">
            <a:extLst>
              <a:ext uri="{FF2B5EF4-FFF2-40B4-BE49-F238E27FC236}">
                <a16:creationId xmlns:a16="http://schemas.microsoft.com/office/drawing/2014/main" xmlns="" id="{2072A54F-63F6-4445-ADF2-94A9A88E87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2286000"/>
            <a:ext cx="2351605" cy="531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9056" tIns="34529" rIns="69056" bIns="34529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r>
              <a:rPr lang="nl-NL" altLang="nl-NL" sz="1500" b="1" dirty="0">
                <a:solidFill>
                  <a:srgbClr val="FF3300"/>
                </a:solidFill>
                <a:latin typeface="Arial" panose="020B0604020202020204" pitchFamily="34" charset="0"/>
              </a:rPr>
              <a:t>Financiële baten:</a:t>
            </a:r>
          </a:p>
          <a:p>
            <a:pPr algn="l"/>
            <a:r>
              <a:rPr lang="nl-NL" altLang="nl-NL" sz="1500" b="1" dirty="0">
                <a:latin typeface="Arial" panose="020B0604020202020204" pitchFamily="34" charset="0"/>
              </a:rPr>
              <a:t>inkomsten voor mensen</a:t>
            </a:r>
          </a:p>
        </p:txBody>
      </p:sp>
      <p:sp>
        <p:nvSpPr>
          <p:cNvPr id="91144" name="Rectangle 8">
            <a:extLst>
              <a:ext uri="{FF2B5EF4-FFF2-40B4-BE49-F238E27FC236}">
                <a16:creationId xmlns:a16="http://schemas.microsoft.com/office/drawing/2014/main" xmlns="" id="{4BA5ED5D-5BBB-4CAA-88EF-E015622A66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6251" y="1371600"/>
            <a:ext cx="3882608" cy="762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056" tIns="34529" rIns="69056" bIns="34529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r>
              <a:rPr lang="nl-NL" altLang="nl-NL" sz="1500" b="1" dirty="0" err="1">
                <a:solidFill>
                  <a:srgbClr val="00FF00"/>
                </a:solidFill>
                <a:latin typeface="Arial" panose="020B0604020202020204" pitchFamily="34" charset="0"/>
              </a:rPr>
              <a:t>Sociaal-economische</a:t>
            </a:r>
            <a:r>
              <a:rPr lang="nl-NL" altLang="nl-NL" sz="1500" b="1" dirty="0">
                <a:solidFill>
                  <a:srgbClr val="00FF00"/>
                </a:solidFill>
                <a:latin typeface="Arial" panose="020B0604020202020204" pitchFamily="34" charset="0"/>
              </a:rPr>
              <a:t> baten:</a:t>
            </a:r>
          </a:p>
          <a:p>
            <a:pPr algn="l"/>
            <a:r>
              <a:rPr lang="nl-NL" altLang="nl-NL" sz="1500" b="1" dirty="0">
                <a:latin typeface="Arial" panose="020B0604020202020204" pitchFamily="34" charset="0"/>
              </a:rPr>
              <a:t>Natuur levert mensen welzijn/welvaart via gebruik en niet-gebruik</a:t>
            </a:r>
          </a:p>
        </p:txBody>
      </p:sp>
      <p:sp>
        <p:nvSpPr>
          <p:cNvPr id="91145" name="Line 9">
            <a:extLst>
              <a:ext uri="{FF2B5EF4-FFF2-40B4-BE49-F238E27FC236}">
                <a16:creationId xmlns:a16="http://schemas.microsoft.com/office/drawing/2014/main" xmlns="" id="{ACD21D25-B854-4558-9D1D-35EC75A76E67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0400" y="4114800"/>
            <a:ext cx="10287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nl-NL" sz="1350"/>
          </a:p>
        </p:txBody>
      </p:sp>
      <p:sp>
        <p:nvSpPr>
          <p:cNvPr id="91146" name="Rectangle 10">
            <a:extLst>
              <a:ext uri="{FF2B5EF4-FFF2-40B4-BE49-F238E27FC236}">
                <a16:creationId xmlns:a16="http://schemas.microsoft.com/office/drawing/2014/main" xmlns="" id="{061EE66D-A44C-4C99-91D9-8C44D8C05B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1" y="3829050"/>
            <a:ext cx="3068148" cy="762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9056" tIns="34529" rIns="69056" bIns="34529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r>
              <a:rPr lang="nl-NL" altLang="nl-NL" sz="1500" b="1" dirty="0">
                <a:solidFill>
                  <a:srgbClr val="006600"/>
                </a:solidFill>
                <a:latin typeface="Arial" panose="020B0604020202020204" pitchFamily="34" charset="0"/>
              </a:rPr>
              <a:t>Ecologische baten:</a:t>
            </a:r>
          </a:p>
          <a:p>
            <a:pPr algn="l"/>
            <a:r>
              <a:rPr lang="nl-NL" altLang="nl-NL" sz="1500" b="1" dirty="0">
                <a:latin typeface="Arial" panose="020B0604020202020204" pitchFamily="34" charset="0"/>
              </a:rPr>
              <a:t>Natuur heeft intrinsieke waarde;</a:t>
            </a:r>
          </a:p>
          <a:p>
            <a:pPr algn="l"/>
            <a:r>
              <a:rPr lang="nl-NL" altLang="nl-NL" sz="1500" b="1" dirty="0">
                <a:latin typeface="Arial" panose="020B0604020202020204" pitchFamily="34" charset="0"/>
              </a:rPr>
              <a:t>welzijn plant &amp; dier</a:t>
            </a:r>
          </a:p>
        </p:txBody>
      </p:sp>
      <p:sp>
        <p:nvSpPr>
          <p:cNvPr id="91147" name="Rectangle 11">
            <a:extLst>
              <a:ext uri="{FF2B5EF4-FFF2-40B4-BE49-F238E27FC236}">
                <a16:creationId xmlns:a16="http://schemas.microsoft.com/office/drawing/2014/main" xmlns="" id="{86284E20-FC52-4958-9FF9-0618310F3C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1951" y="2914651"/>
            <a:ext cx="3534621" cy="692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9056" tIns="34529" rIns="69056" bIns="34529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r>
              <a:rPr lang="nl-NL" altLang="nl-NL" sz="1350" b="1" i="1" dirty="0">
                <a:solidFill>
                  <a:srgbClr val="FF0000"/>
                </a:solidFill>
                <a:latin typeface="Arial" panose="020B0604020202020204" pitchFamily="34" charset="0"/>
              </a:rPr>
              <a:t>Voor niet-geëxploiteerde natuurgebieden</a:t>
            </a:r>
          </a:p>
          <a:p>
            <a:pPr algn="l"/>
            <a:r>
              <a:rPr lang="nl-NL" altLang="nl-NL" sz="1350" b="1" i="1" dirty="0">
                <a:solidFill>
                  <a:srgbClr val="FF0000"/>
                </a:solidFill>
                <a:latin typeface="Arial" panose="020B0604020202020204" pitchFamily="34" charset="0"/>
              </a:rPr>
              <a:t>zijn de financiële baten vaak gering, want</a:t>
            </a:r>
          </a:p>
          <a:p>
            <a:pPr algn="l"/>
            <a:r>
              <a:rPr lang="nl-NL" altLang="nl-NL" sz="1350" b="1" i="1" dirty="0">
                <a:solidFill>
                  <a:srgbClr val="FF0000"/>
                </a:solidFill>
                <a:latin typeface="Arial" panose="020B0604020202020204" pitchFamily="34" charset="0"/>
              </a:rPr>
              <a:t>niemand verdient eraan</a:t>
            </a:r>
            <a:endParaRPr lang="nl-NL" altLang="nl-NL" sz="1500" b="1" i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91148" name="Text Box 12">
            <a:extLst>
              <a:ext uri="{FF2B5EF4-FFF2-40B4-BE49-F238E27FC236}">
                <a16:creationId xmlns:a16="http://schemas.microsoft.com/office/drawing/2014/main" xmlns="" id="{123F7956-ECBD-408A-92B4-4444B32EF1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1769" y="1595438"/>
            <a:ext cx="228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r>
              <a:rPr lang="nl-NL" altLang="nl-NL" sz="1800" b="1">
                <a:latin typeface="Arial" panose="020B0604020202020204" pitchFamily="34" charset="0"/>
              </a:rPr>
              <a:t>€</a:t>
            </a:r>
          </a:p>
        </p:txBody>
      </p:sp>
      <p:sp>
        <p:nvSpPr>
          <p:cNvPr id="91149" name="Text Box 13">
            <a:extLst>
              <a:ext uri="{FF2B5EF4-FFF2-40B4-BE49-F238E27FC236}">
                <a16:creationId xmlns:a16="http://schemas.microsoft.com/office/drawing/2014/main" xmlns="" id="{35718160-5C31-4873-8BCC-1DA2B47763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0369" y="2395538"/>
            <a:ext cx="2524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r>
              <a:rPr lang="nl-NL" altLang="nl-NL" sz="1800" b="1">
                <a:latin typeface="Arial" panose="020B0604020202020204" pitchFamily="34" charset="0"/>
              </a:rPr>
              <a:t>€</a:t>
            </a:r>
          </a:p>
        </p:txBody>
      </p:sp>
      <p:sp>
        <p:nvSpPr>
          <p:cNvPr id="91150" name="Text Box 14">
            <a:extLst>
              <a:ext uri="{FF2B5EF4-FFF2-40B4-BE49-F238E27FC236}">
                <a16:creationId xmlns:a16="http://schemas.microsoft.com/office/drawing/2014/main" xmlns="" id="{5F9560BE-CBB5-4AE6-B573-338164584E00}"/>
              </a:ext>
            </a:extLst>
          </p:cNvPr>
          <p:cNvSpPr txBox="1">
            <a:spLocks noChangeArrowheads="1"/>
          </p:cNvSpPr>
          <p:nvPr/>
        </p:nvSpPr>
        <p:spPr bwMode="auto">
          <a:xfrm rot="18982811">
            <a:off x="2632277" y="3283626"/>
            <a:ext cx="78739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r>
              <a:rPr lang="nl-NL" altLang="nl-NL" sz="1800" b="1">
                <a:solidFill>
                  <a:schemeClr val="bg1"/>
                </a:solidFill>
                <a:latin typeface="Arial" panose="020B0604020202020204" pitchFamily="34" charset="0"/>
              </a:rPr>
              <a:t>Index</a:t>
            </a:r>
          </a:p>
        </p:txBody>
      </p:sp>
      <p:sp>
        <p:nvSpPr>
          <p:cNvPr id="91151" name="Line 15">
            <a:extLst>
              <a:ext uri="{FF2B5EF4-FFF2-40B4-BE49-F238E27FC236}">
                <a16:creationId xmlns:a16="http://schemas.microsoft.com/office/drawing/2014/main" xmlns="" id="{4DC7C3F0-336C-40BA-9314-B96D0B31AF17}"/>
              </a:ext>
            </a:extLst>
          </p:cNvPr>
          <p:cNvSpPr>
            <a:spLocks noChangeShapeType="1"/>
          </p:cNvSpPr>
          <p:nvPr/>
        </p:nvSpPr>
        <p:spPr bwMode="auto">
          <a:xfrm>
            <a:off x="3143250" y="1657350"/>
            <a:ext cx="102870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wrap="none" anchor="ctr"/>
          <a:lstStyle/>
          <a:p>
            <a:endParaRPr lang="nl-NL" sz="1350"/>
          </a:p>
        </p:txBody>
      </p:sp>
      <p:sp>
        <p:nvSpPr>
          <p:cNvPr id="91152" name="Line 16">
            <a:extLst>
              <a:ext uri="{FF2B5EF4-FFF2-40B4-BE49-F238E27FC236}">
                <a16:creationId xmlns:a16="http://schemas.microsoft.com/office/drawing/2014/main" xmlns="" id="{99CA52C1-6678-4055-9569-0A9A861F5C54}"/>
              </a:ext>
            </a:extLst>
          </p:cNvPr>
          <p:cNvSpPr>
            <a:spLocks noChangeShapeType="1"/>
          </p:cNvSpPr>
          <p:nvPr/>
        </p:nvSpPr>
        <p:spPr bwMode="auto">
          <a:xfrm>
            <a:off x="3143250" y="1657350"/>
            <a:ext cx="10287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nl-NL" sz="1350"/>
          </a:p>
        </p:txBody>
      </p:sp>
      <p:sp>
        <p:nvSpPr>
          <p:cNvPr id="91153" name="AutoShape 17">
            <a:extLst>
              <a:ext uri="{FF2B5EF4-FFF2-40B4-BE49-F238E27FC236}">
                <a16:creationId xmlns:a16="http://schemas.microsoft.com/office/drawing/2014/main" xmlns="" id="{ADD0A36E-9B89-44E3-87EB-E4A10B30EC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1700" y="1943100"/>
            <a:ext cx="400050" cy="285750"/>
          </a:xfrm>
          <a:prstGeom prst="leftArrow">
            <a:avLst>
              <a:gd name="adj1" fmla="val 50000"/>
              <a:gd name="adj2" fmla="val 35000"/>
            </a:avLst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nl-NL" altLang="nl-NL" sz="1800"/>
          </a:p>
        </p:txBody>
      </p:sp>
      <p:sp>
        <p:nvSpPr>
          <p:cNvPr id="91154" name="AutoShape 18">
            <a:extLst>
              <a:ext uri="{FF2B5EF4-FFF2-40B4-BE49-F238E27FC236}">
                <a16:creationId xmlns:a16="http://schemas.microsoft.com/office/drawing/2014/main" xmlns="" id="{029B37F1-9E96-4DC5-B076-4B2BF3B082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1700" y="3543300"/>
            <a:ext cx="400050" cy="285750"/>
          </a:xfrm>
          <a:prstGeom prst="leftArrow">
            <a:avLst>
              <a:gd name="adj1" fmla="val 50000"/>
              <a:gd name="adj2" fmla="val 35000"/>
            </a:avLst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nl-NL" altLang="nl-NL" sz="1800"/>
          </a:p>
        </p:txBody>
      </p:sp>
      <p:sp>
        <p:nvSpPr>
          <p:cNvPr id="91155" name="Text Box 19">
            <a:extLst>
              <a:ext uri="{FF2B5EF4-FFF2-40B4-BE49-F238E27FC236}">
                <a16:creationId xmlns:a16="http://schemas.microsoft.com/office/drawing/2014/main" xmlns="" id="{BE35D1CB-7E82-4159-99EF-A10DE9C841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8751" y="1828800"/>
            <a:ext cx="763351" cy="395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ts val="2700"/>
              </a:lnSpc>
              <a:spcBef>
                <a:spcPct val="20000"/>
              </a:spcBef>
            </a:pPr>
            <a:r>
              <a:rPr lang="nl-NL" altLang="nl-NL" sz="1500" b="1">
                <a:latin typeface="Arial" panose="020B0604020202020204" pitchFamily="34" charset="0"/>
              </a:rPr>
              <a:t>MKBA</a:t>
            </a:r>
          </a:p>
        </p:txBody>
      </p:sp>
      <p:sp>
        <p:nvSpPr>
          <p:cNvPr id="91156" name="Text Box 20">
            <a:extLst>
              <a:ext uri="{FF2B5EF4-FFF2-40B4-BE49-F238E27FC236}">
                <a16:creationId xmlns:a16="http://schemas.microsoft.com/office/drawing/2014/main" xmlns="" id="{E55BC3F9-8867-4134-AA3F-38B6F9F354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5901" y="3429000"/>
            <a:ext cx="686983" cy="395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ts val="2700"/>
              </a:lnSpc>
              <a:spcBef>
                <a:spcPct val="20000"/>
              </a:spcBef>
            </a:pPr>
            <a:r>
              <a:rPr lang="nl-NL" altLang="nl-NL" sz="1500" b="1">
                <a:latin typeface="Arial" panose="020B0604020202020204" pitchFamily="34" charset="0"/>
              </a:rPr>
              <a:t>m.e.r.</a:t>
            </a:r>
          </a:p>
        </p:txBody>
      </p:sp>
    </p:spTree>
  </p:cSld>
  <p:clrMapOvr>
    <a:masterClrMapping/>
  </p:clrMapOvr>
  <p:transition advTm="400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AutoShape 21">
            <a:extLst>
              <a:ext uri="{FF2B5EF4-FFF2-40B4-BE49-F238E27FC236}">
                <a16:creationId xmlns:a16="http://schemas.microsoft.com/office/drawing/2014/main" xmlns="" id="{D000E983-5F6E-4986-A90A-21956362B9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419" y="1815704"/>
            <a:ext cx="3078956" cy="3077765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GB" altLang="nl-NL" sz="1800"/>
          </a:p>
        </p:txBody>
      </p:sp>
      <p:sp>
        <p:nvSpPr>
          <p:cNvPr id="92163" name="Text Box 2">
            <a:extLst>
              <a:ext uri="{FF2B5EF4-FFF2-40B4-BE49-F238E27FC236}">
                <a16:creationId xmlns:a16="http://schemas.microsoft.com/office/drawing/2014/main" xmlns="" id="{34F929AD-3C7F-45C8-AC2F-48AEDE19A1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9466" y="1543050"/>
            <a:ext cx="2700338" cy="3093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endParaRPr lang="nl-NL" altLang="nl-NL" sz="1500">
              <a:latin typeface="Verdana" panose="020B0604030504040204" pitchFamily="34" charset="0"/>
            </a:endParaRPr>
          </a:p>
          <a:p>
            <a:pPr algn="l"/>
            <a:r>
              <a:rPr lang="nl-NL" altLang="nl-NL" sz="1500" b="1">
                <a:latin typeface="Verdana" panose="020B0604030504040204" pitchFamily="34" charset="0"/>
              </a:rPr>
              <a:t>Baten:</a:t>
            </a:r>
          </a:p>
          <a:p>
            <a:pPr algn="l"/>
            <a:r>
              <a:rPr lang="nl-NL" altLang="nl-NL" sz="1500">
                <a:latin typeface="Verdana" panose="020B0604030504040204" pitchFamily="34" charset="0"/>
              </a:rPr>
              <a:t>Houtoogst</a:t>
            </a:r>
          </a:p>
          <a:p>
            <a:pPr algn="l"/>
            <a:r>
              <a:rPr lang="nl-NL" altLang="nl-NL" sz="1500">
                <a:latin typeface="Verdana" panose="020B0604030504040204" pitchFamily="34" charset="0"/>
              </a:rPr>
              <a:t>N-zuivering:</a:t>
            </a:r>
          </a:p>
          <a:p>
            <a:pPr algn="l"/>
            <a:r>
              <a:rPr lang="nl-NL" altLang="nl-NL" sz="1500">
                <a:latin typeface="Verdana" panose="020B0604030504040204" pitchFamily="34" charset="0"/>
              </a:rPr>
              <a:t>P-zuivering</a:t>
            </a:r>
          </a:p>
          <a:p>
            <a:pPr algn="l"/>
            <a:r>
              <a:rPr lang="nl-NL" altLang="nl-NL" sz="1500">
                <a:latin typeface="Verdana" panose="020B0604030504040204" pitchFamily="34" charset="0"/>
              </a:rPr>
              <a:t>Metalenbinding</a:t>
            </a:r>
          </a:p>
          <a:p>
            <a:pPr algn="l"/>
            <a:r>
              <a:rPr lang="nl-NL" altLang="nl-NL" sz="1500">
                <a:latin typeface="Verdana" panose="020B0604030504040204" pitchFamily="34" charset="0"/>
              </a:rPr>
              <a:t>Koolstofopslag:</a:t>
            </a:r>
          </a:p>
          <a:p>
            <a:pPr algn="l"/>
            <a:r>
              <a:rPr lang="nl-NL" altLang="nl-NL" sz="1500">
                <a:latin typeface="Verdana" panose="020B0604030504040204" pitchFamily="34" charset="0"/>
              </a:rPr>
              <a:t>Erosiepreventie</a:t>
            </a:r>
          </a:p>
          <a:p>
            <a:pPr algn="l"/>
            <a:r>
              <a:rPr lang="nl-NL" altLang="nl-NL" sz="1500">
                <a:latin typeface="Verdana" panose="020B0604030504040204" pitchFamily="34" charset="0"/>
              </a:rPr>
              <a:t>Recreatie:        </a:t>
            </a:r>
            <a:r>
              <a:rPr lang="nl-NL" altLang="nl-NL" sz="1500" i="1">
                <a:latin typeface="Verdana" panose="020B0604030504040204" pitchFamily="34" charset="0"/>
              </a:rPr>
              <a:t>tekorten-</a:t>
            </a:r>
          </a:p>
          <a:p>
            <a:pPr algn="l"/>
            <a:r>
              <a:rPr lang="nl-NL" altLang="nl-NL" sz="1500">
                <a:latin typeface="Verdana" panose="020B0604030504040204" pitchFamily="34" charset="0"/>
              </a:rPr>
              <a:t>Woongenot         </a:t>
            </a:r>
            <a:r>
              <a:rPr lang="nl-NL" altLang="nl-NL" sz="1500" i="1">
                <a:latin typeface="Verdana" panose="020B0604030504040204" pitchFamily="34" charset="0"/>
              </a:rPr>
              <a:t>model</a:t>
            </a:r>
            <a:endParaRPr lang="nl-NL" altLang="nl-NL" sz="1500">
              <a:latin typeface="Verdana" panose="020B0604030504040204" pitchFamily="34" charset="0"/>
            </a:endParaRPr>
          </a:p>
          <a:p>
            <a:pPr algn="l"/>
            <a:r>
              <a:rPr lang="nl-NL" altLang="nl-NL" sz="1500">
                <a:latin typeface="Verdana" panose="020B0604030504040204" pitchFamily="34" charset="0"/>
              </a:rPr>
              <a:t>Fijn stofafvang</a:t>
            </a:r>
          </a:p>
          <a:p>
            <a:pPr algn="l"/>
            <a:r>
              <a:rPr lang="nl-NL" altLang="nl-NL" sz="1500">
                <a:latin typeface="Verdana" panose="020B0604030504040204" pitchFamily="34" charset="0"/>
              </a:rPr>
              <a:t>NO2 afvang</a:t>
            </a:r>
          </a:p>
          <a:p>
            <a:pPr algn="l"/>
            <a:r>
              <a:rPr lang="nl-NL" altLang="nl-NL" sz="1500">
                <a:latin typeface="Verdana" panose="020B0604030504040204" pitchFamily="34" charset="0"/>
              </a:rPr>
              <a:t>Niet-gebruik</a:t>
            </a:r>
          </a:p>
        </p:txBody>
      </p:sp>
      <p:sp>
        <p:nvSpPr>
          <p:cNvPr id="92164" name="Text Box 3">
            <a:extLst>
              <a:ext uri="{FF2B5EF4-FFF2-40B4-BE49-F238E27FC236}">
                <a16:creationId xmlns:a16="http://schemas.microsoft.com/office/drawing/2014/main" xmlns="" id="{AF720BBF-F1DC-426B-8BFB-D07E67F38A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4029" y="1059657"/>
            <a:ext cx="701278" cy="323165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nl-NL" altLang="nl-NL" sz="1500">
                <a:latin typeface="Verdana" panose="020B0604030504040204" pitchFamily="34" charset="0"/>
              </a:rPr>
              <a:t>Bos</a:t>
            </a:r>
          </a:p>
        </p:txBody>
      </p:sp>
      <p:sp>
        <p:nvSpPr>
          <p:cNvPr id="92165" name="Text Box 4">
            <a:extLst>
              <a:ext uri="{FF2B5EF4-FFF2-40B4-BE49-F238E27FC236}">
                <a16:creationId xmlns:a16="http://schemas.microsoft.com/office/drawing/2014/main" xmlns="" id="{FF38D222-994A-4556-9F5F-61CE27BB74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4404" y="1491853"/>
            <a:ext cx="1784527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r>
              <a:rPr lang="nl-NL" altLang="nl-NL" sz="1350">
                <a:latin typeface="Verdana" panose="020B0604030504040204" pitchFamily="34" charset="0"/>
              </a:rPr>
              <a:t>hoeveelheid   prijs</a:t>
            </a:r>
            <a:endParaRPr lang="nl-NL" altLang="nl-NL" sz="1500">
              <a:latin typeface="Verdana" panose="020B0604030504040204" pitchFamily="34" charset="0"/>
            </a:endParaRPr>
          </a:p>
        </p:txBody>
      </p:sp>
      <p:sp>
        <p:nvSpPr>
          <p:cNvPr id="92166" name="Text Box 5">
            <a:extLst>
              <a:ext uri="{FF2B5EF4-FFF2-40B4-BE49-F238E27FC236}">
                <a16:creationId xmlns:a16="http://schemas.microsoft.com/office/drawing/2014/main" xmlns="" id="{D5EFF352-BE71-46A0-AE05-2671D19C4F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06666" y="1059657"/>
            <a:ext cx="672703" cy="323165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nl-NL" altLang="nl-NL" sz="1500">
                <a:latin typeface="Verdana" panose="020B0604030504040204" pitchFamily="34" charset="0"/>
              </a:rPr>
              <a:t>Riet</a:t>
            </a:r>
          </a:p>
        </p:txBody>
      </p:sp>
      <p:sp>
        <p:nvSpPr>
          <p:cNvPr id="92167" name="Text Box 6">
            <a:extLst>
              <a:ext uri="{FF2B5EF4-FFF2-40B4-BE49-F238E27FC236}">
                <a16:creationId xmlns:a16="http://schemas.microsoft.com/office/drawing/2014/main" xmlns="" id="{DC023D9A-0F07-4098-894F-B2A8FAE9C5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2350" y="1143000"/>
            <a:ext cx="55335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r>
              <a:rPr lang="nl-NL" altLang="nl-NL" sz="1500">
                <a:solidFill>
                  <a:schemeClr val="bg1"/>
                </a:solidFill>
                <a:latin typeface="Verdana" panose="020B0604030504040204" pitchFamily="34" charset="0"/>
              </a:rPr>
              <a:t>Etc.</a:t>
            </a:r>
          </a:p>
        </p:txBody>
      </p:sp>
      <p:sp>
        <p:nvSpPr>
          <p:cNvPr id="92168" name="Line 7">
            <a:extLst>
              <a:ext uri="{FF2B5EF4-FFF2-40B4-BE49-F238E27FC236}">
                <a16:creationId xmlns:a16="http://schemas.microsoft.com/office/drawing/2014/main" xmlns="" id="{534A4522-0C3C-43C7-A9B7-7219CE5CEB16}"/>
              </a:ext>
            </a:extLst>
          </p:cNvPr>
          <p:cNvSpPr>
            <a:spLocks noChangeShapeType="1"/>
          </p:cNvSpPr>
          <p:nvPr/>
        </p:nvSpPr>
        <p:spPr bwMode="auto">
          <a:xfrm>
            <a:off x="1371600" y="1771650"/>
            <a:ext cx="60007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nl-NL" sz="1350"/>
          </a:p>
        </p:txBody>
      </p:sp>
      <p:sp>
        <p:nvSpPr>
          <p:cNvPr id="92169" name="Line 8">
            <a:extLst>
              <a:ext uri="{FF2B5EF4-FFF2-40B4-BE49-F238E27FC236}">
                <a16:creationId xmlns:a16="http://schemas.microsoft.com/office/drawing/2014/main" xmlns="" id="{3B2680D2-EE3F-4BE2-9AD9-74D9EDD9D7A9}"/>
              </a:ext>
            </a:extLst>
          </p:cNvPr>
          <p:cNvSpPr>
            <a:spLocks noChangeShapeType="1"/>
          </p:cNvSpPr>
          <p:nvPr/>
        </p:nvSpPr>
        <p:spPr bwMode="auto">
          <a:xfrm>
            <a:off x="1371600" y="1428750"/>
            <a:ext cx="60007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nl-NL" sz="1350"/>
          </a:p>
        </p:txBody>
      </p:sp>
      <p:sp>
        <p:nvSpPr>
          <p:cNvPr id="92170" name="Line 9">
            <a:extLst>
              <a:ext uri="{FF2B5EF4-FFF2-40B4-BE49-F238E27FC236}">
                <a16:creationId xmlns:a16="http://schemas.microsoft.com/office/drawing/2014/main" xmlns="" id="{367172A3-7AF3-4347-B142-B51895FBFAE0}"/>
              </a:ext>
            </a:extLst>
          </p:cNvPr>
          <p:cNvSpPr>
            <a:spLocks noChangeShapeType="1"/>
          </p:cNvSpPr>
          <p:nvPr/>
        </p:nvSpPr>
        <p:spPr bwMode="auto">
          <a:xfrm>
            <a:off x="6246019" y="1437085"/>
            <a:ext cx="0" cy="324088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nl-NL" sz="1350"/>
          </a:p>
        </p:txBody>
      </p:sp>
      <p:sp>
        <p:nvSpPr>
          <p:cNvPr id="92171" name="Line 10">
            <a:extLst>
              <a:ext uri="{FF2B5EF4-FFF2-40B4-BE49-F238E27FC236}">
                <a16:creationId xmlns:a16="http://schemas.microsoft.com/office/drawing/2014/main" xmlns="" id="{3AAF9424-D8DE-4049-B7AB-8D5DE62365B8}"/>
              </a:ext>
            </a:extLst>
          </p:cNvPr>
          <p:cNvSpPr>
            <a:spLocks noChangeShapeType="1"/>
          </p:cNvSpPr>
          <p:nvPr/>
        </p:nvSpPr>
        <p:spPr bwMode="auto">
          <a:xfrm>
            <a:off x="4031456" y="1437085"/>
            <a:ext cx="0" cy="324088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nl-NL" sz="1350"/>
          </a:p>
        </p:txBody>
      </p:sp>
      <p:sp>
        <p:nvSpPr>
          <p:cNvPr id="92172" name="Text Box 11">
            <a:extLst>
              <a:ext uri="{FF2B5EF4-FFF2-40B4-BE49-F238E27FC236}">
                <a16:creationId xmlns:a16="http://schemas.microsoft.com/office/drawing/2014/main" xmlns="" id="{44678AAE-69F0-49AE-B0D5-3408FC6EA8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8750" y="1085850"/>
            <a:ext cx="1545616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r>
              <a:rPr lang="nl-NL" altLang="nl-NL" sz="1500" b="1">
                <a:latin typeface="Verdana" panose="020B0604030504040204" pitchFamily="34" charset="0"/>
              </a:rPr>
              <a:t>Natuurtypen</a:t>
            </a:r>
          </a:p>
        </p:txBody>
      </p:sp>
      <p:sp>
        <p:nvSpPr>
          <p:cNvPr id="92173" name="Text Box 12">
            <a:extLst>
              <a:ext uri="{FF2B5EF4-FFF2-40B4-BE49-F238E27FC236}">
                <a16:creationId xmlns:a16="http://schemas.microsoft.com/office/drawing/2014/main" xmlns="" id="{C97625B3-0644-41AC-B912-8C2CFE4FD6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1560" y="2247900"/>
            <a:ext cx="110479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r>
              <a:rPr lang="nl-NL" altLang="nl-NL" sz="1500" i="1">
                <a:latin typeface="Verdana" panose="020B0604030504040204" pitchFamily="34" charset="0"/>
              </a:rPr>
              <a:t>kg N/ha/j</a:t>
            </a:r>
          </a:p>
        </p:txBody>
      </p:sp>
      <p:sp>
        <p:nvSpPr>
          <p:cNvPr id="92174" name="Text Box 13">
            <a:extLst>
              <a:ext uri="{FF2B5EF4-FFF2-40B4-BE49-F238E27FC236}">
                <a16:creationId xmlns:a16="http://schemas.microsoft.com/office/drawing/2014/main" xmlns="" id="{2493DCF9-6D95-4F05-A2C9-98AFDD3FCB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1457" y="2247900"/>
            <a:ext cx="100700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r>
              <a:rPr lang="nl-NL" altLang="nl-NL" sz="1500" i="1">
                <a:latin typeface="Verdana" panose="020B0604030504040204" pitchFamily="34" charset="0"/>
              </a:rPr>
              <a:t>€ 2,2/kg</a:t>
            </a:r>
          </a:p>
        </p:txBody>
      </p:sp>
      <p:sp>
        <p:nvSpPr>
          <p:cNvPr id="92175" name="Text Box 14">
            <a:extLst>
              <a:ext uri="{FF2B5EF4-FFF2-40B4-BE49-F238E27FC236}">
                <a16:creationId xmlns:a16="http://schemas.microsoft.com/office/drawing/2014/main" xmlns="" id="{DB99E1EB-613F-406B-B939-A93B480EC4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0348" y="2895600"/>
            <a:ext cx="2985113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r>
              <a:rPr lang="nl-NL" altLang="nl-NL" sz="1500" i="1">
                <a:latin typeface="Verdana" panose="020B0604030504040204" pitchFamily="34" charset="0"/>
              </a:rPr>
              <a:t>6,8 ton C/ha/j     €183/ton C</a:t>
            </a:r>
          </a:p>
        </p:txBody>
      </p:sp>
      <p:sp>
        <p:nvSpPr>
          <p:cNvPr id="92176" name="Text Box 16">
            <a:extLst>
              <a:ext uri="{FF2B5EF4-FFF2-40B4-BE49-F238E27FC236}">
                <a16:creationId xmlns:a16="http://schemas.microsoft.com/office/drawing/2014/main" xmlns="" id="{23A83ADB-86A5-47BC-874B-5E50E2AE6C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57776" y="1491853"/>
            <a:ext cx="1784527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r>
              <a:rPr lang="nl-NL" altLang="nl-NL" sz="1350">
                <a:latin typeface="Verdana" panose="020B0604030504040204" pitchFamily="34" charset="0"/>
              </a:rPr>
              <a:t>hoeveelheid   prijs</a:t>
            </a:r>
            <a:endParaRPr lang="nl-NL" altLang="nl-NL" sz="1500">
              <a:latin typeface="Verdana" panose="020B0604030504040204" pitchFamily="34" charset="0"/>
            </a:endParaRPr>
          </a:p>
        </p:txBody>
      </p:sp>
      <p:sp>
        <p:nvSpPr>
          <p:cNvPr id="92177" name="Text Box 17">
            <a:extLst>
              <a:ext uri="{FF2B5EF4-FFF2-40B4-BE49-F238E27FC236}">
                <a16:creationId xmlns:a16="http://schemas.microsoft.com/office/drawing/2014/main" xmlns="" id="{1DDB5BA6-FEA9-4BFC-A176-3E2E8EC73C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3150" y="342901"/>
            <a:ext cx="4427558" cy="417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7500" tIns="35100" rIns="67500" bIns="3510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ts val="2700"/>
              </a:lnSpc>
              <a:spcBef>
                <a:spcPct val="20000"/>
              </a:spcBef>
            </a:pPr>
            <a:r>
              <a:rPr lang="nl-NL" altLang="nl-NL" b="1">
                <a:latin typeface="Arial" panose="020B0604020202020204" pitchFamily="34" charset="0"/>
              </a:rPr>
              <a:t>Kengetallentabel voor Natuur</a:t>
            </a:r>
          </a:p>
        </p:txBody>
      </p:sp>
      <p:sp>
        <p:nvSpPr>
          <p:cNvPr id="92178" name="Text Box 18">
            <a:extLst>
              <a:ext uri="{FF2B5EF4-FFF2-40B4-BE49-F238E27FC236}">
                <a16:creationId xmlns:a16="http://schemas.microsoft.com/office/drawing/2014/main" xmlns="" id="{264CF36F-FE1E-4051-BCC7-1247866DDB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1456" y="3381375"/>
            <a:ext cx="157447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r>
              <a:rPr lang="nl-NL" altLang="nl-NL" sz="1500" i="1">
                <a:latin typeface="Verdana" panose="020B0604030504040204" pitchFamily="34" charset="0"/>
              </a:rPr>
              <a:t>€ 1,60/bezoek</a:t>
            </a:r>
          </a:p>
        </p:txBody>
      </p:sp>
      <p:sp>
        <p:nvSpPr>
          <p:cNvPr id="92179" name="AutoShape 19">
            <a:extLst>
              <a:ext uri="{FF2B5EF4-FFF2-40B4-BE49-F238E27FC236}">
                <a16:creationId xmlns:a16="http://schemas.microsoft.com/office/drawing/2014/main" xmlns="" id="{49AF8CF2-969F-4325-83F7-425DC54F06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8488" y="951310"/>
            <a:ext cx="702469" cy="594122"/>
          </a:xfrm>
          <a:prstGeom prst="rightArrow">
            <a:avLst>
              <a:gd name="adj1" fmla="val 50000"/>
              <a:gd name="adj2" fmla="val 29559"/>
            </a:avLst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nl-NL" altLang="nl-NL" sz="1500">
                <a:latin typeface="Verdana" panose="020B0604030504040204" pitchFamily="34" charset="0"/>
              </a:rPr>
              <a:t>Etc.</a:t>
            </a:r>
          </a:p>
        </p:txBody>
      </p:sp>
    </p:spTree>
  </p:cSld>
  <p:clrMapOvr>
    <a:masterClrMapping/>
  </p:clrMapOvr>
  <p:transition advTm="4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Centrale vragen van vanavond</a:t>
            </a: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259A67-670E-4C64-97AA-2ABF111DB1CB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1"/>
          </p:nvPr>
        </p:nvSpPr>
        <p:spPr>
          <a:xfrm>
            <a:off x="647700" y="1716087"/>
            <a:ext cx="7847901" cy="3160713"/>
          </a:xfrm>
        </p:spPr>
        <p:txBody>
          <a:bodyPr>
            <a:noAutofit/>
          </a:bodyPr>
          <a:lstStyle/>
          <a:p>
            <a:pPr marL="342900" indent="-342900">
              <a:buAutoNum type="arabicPeriod"/>
            </a:pPr>
            <a:r>
              <a:rPr lang="nl-NL" i="1" dirty="0"/>
              <a:t>Hoe toets je of aangedragen bouwplannen (uit de markt) duurzaam zijn?</a:t>
            </a:r>
          </a:p>
          <a:p>
            <a:pPr marL="342900" indent="-342900">
              <a:buAutoNum type="arabicPeriod"/>
            </a:pPr>
            <a:r>
              <a:rPr lang="nl-NL" i="1" dirty="0"/>
              <a:t>Hoe plan je actief een duurzame gebiedsontwikkeling?</a:t>
            </a:r>
          </a:p>
          <a:p>
            <a:endParaRPr lang="nl-NL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nl-NL" b="1" dirty="0"/>
              <a:t>Baatgericht toetsen &amp; plannen met behulp van MKBA</a:t>
            </a:r>
          </a:p>
          <a:p>
            <a:pPr marL="900113" indent="-539750">
              <a:buFont typeface="Courier New" panose="02070309020205020404" pitchFamily="49" charset="0"/>
              <a:buChar char="o"/>
            </a:pPr>
            <a:r>
              <a:rPr lang="nl-NL" dirty="0"/>
              <a:t>Wat is MKBA?</a:t>
            </a:r>
          </a:p>
          <a:p>
            <a:pPr marL="900113" indent="-539750">
              <a:buFont typeface="Courier New" panose="02070309020205020404" pitchFamily="49" charset="0"/>
              <a:buChar char="o"/>
            </a:pPr>
            <a:r>
              <a:rPr lang="nl-NL" dirty="0"/>
              <a:t>Hoe werkt MKBA als </a:t>
            </a:r>
            <a:r>
              <a:rPr lang="nl-NL" dirty="0" err="1"/>
              <a:t>toets-instrument</a:t>
            </a:r>
            <a:r>
              <a:rPr lang="nl-NL" dirty="0"/>
              <a:t>?</a:t>
            </a:r>
          </a:p>
          <a:p>
            <a:pPr marL="900113" indent="-539750">
              <a:buFont typeface="Courier New" panose="02070309020205020404" pitchFamily="49" charset="0"/>
              <a:buChar char="o"/>
            </a:pPr>
            <a:r>
              <a:rPr lang="nl-NL" dirty="0"/>
              <a:t>Hoe werkt MKBA als plan (ontwerp) instrument?</a:t>
            </a:r>
          </a:p>
          <a:p>
            <a:pPr marL="900113" indent="-539750">
              <a:buFont typeface="Courier New" panose="02070309020205020404" pitchFamily="49" charset="0"/>
              <a:buChar char="o"/>
            </a:pPr>
            <a:r>
              <a:rPr lang="nl-NL" dirty="0"/>
              <a:t>Ervaringen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04BDD32D-1458-4E6A-B11E-751A7AEB2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956" y="985838"/>
            <a:ext cx="7850189" cy="428625"/>
          </a:xfrm>
        </p:spPr>
        <p:txBody>
          <a:bodyPr/>
          <a:lstStyle/>
          <a:p>
            <a:r>
              <a:rPr lang="nl-NL" dirty="0"/>
              <a:t>Wat is MKBA (maatschappelijke kosten baten analyse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xmlns="" id="{EC0150FC-0705-45F4-BF82-62EEEDB774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259A67-670E-4C64-97AA-2ABF111DB1CB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xmlns="" id="{4E908906-13A6-4D66-A8D0-EC516E7BE03E}"/>
              </a:ext>
            </a:extLst>
          </p:cNvPr>
          <p:cNvSpPr>
            <a:spLocks noGrp="1" noChangeArrowheads="1"/>
          </p:cNvSpPr>
          <p:nvPr>
            <p:ph type="body" sz="quarter" idx="11"/>
          </p:nvPr>
        </p:nvSpPr>
        <p:spPr>
          <a:xfrm>
            <a:off x="600470" y="1512887"/>
            <a:ext cx="7848600" cy="3190335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  <a:defRPr/>
            </a:pPr>
            <a:r>
              <a:rPr lang="nl-NL" altLang="nl-NL" dirty="0"/>
              <a:t>Een analyse van alle voor- en nadelen van een plan voor iedereen nu en straks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nl-NL" altLang="nl-NL" dirty="0"/>
              <a:t>Materiele en immateriële welvaart/welzijnsveranderingen voor mensen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nl-NL" altLang="nl-NL" dirty="0"/>
              <a:t>Veranderingen ten opzichte van een baseline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nl-NL" altLang="nl-NL" dirty="0"/>
              <a:t>Tijdanalyse voor gekozen ruimtelijke schaal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endParaRPr lang="nl-NL" altLang="nl-NL" dirty="0"/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nl-NL" altLang="nl-NL" b="1" dirty="0"/>
              <a:t>Resultaat=</a:t>
            </a:r>
            <a:r>
              <a:rPr lang="nl-NL" altLang="nl-NL" dirty="0"/>
              <a:t> inzicht in:</a:t>
            </a:r>
          </a:p>
          <a:p>
            <a:pPr lvl="1">
              <a:defRPr/>
            </a:pPr>
            <a:r>
              <a:rPr lang="nl-NL" altLang="nl-NL" dirty="0"/>
              <a:t>of een plan netto het lange termijn welzijn vergroot &amp; dus duurzaam is</a:t>
            </a:r>
          </a:p>
          <a:p>
            <a:pPr lvl="1">
              <a:defRPr/>
            </a:pPr>
            <a:r>
              <a:rPr lang="nl-NL" altLang="nl-NL" dirty="0"/>
              <a:t>de verdeling van effecten over partijen</a:t>
            </a:r>
          </a:p>
          <a:p>
            <a:pPr marL="0" indent="0">
              <a:buFontTx/>
              <a:buNone/>
              <a:defRPr/>
            </a:pPr>
            <a:endParaRPr lang="nl-NL" alt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xmlns="" id="{4B77A0AB-0E1D-4E9B-91F6-CD6E545E8A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0953" y="2172099"/>
            <a:ext cx="3151905" cy="153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683210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4"/>
          <p:cNvSpPr txBox="1">
            <a:spLocks noChangeArrowheads="1"/>
          </p:cNvSpPr>
          <p:nvPr/>
        </p:nvSpPr>
        <p:spPr bwMode="auto">
          <a:xfrm>
            <a:off x="3059113" y="1491854"/>
            <a:ext cx="1384844" cy="433068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l"/>
            <a:r>
              <a:rPr lang="nl-NL" sz="2200" b="1"/>
              <a:t>Maatregel</a:t>
            </a:r>
            <a:endParaRPr lang="nl-NL" sz="2200"/>
          </a:p>
        </p:txBody>
      </p:sp>
      <p:sp>
        <p:nvSpPr>
          <p:cNvPr id="14339" name="Text Box 5"/>
          <p:cNvSpPr txBox="1">
            <a:spLocks noChangeArrowheads="1"/>
          </p:cNvSpPr>
          <p:nvPr/>
        </p:nvSpPr>
        <p:spPr bwMode="auto">
          <a:xfrm>
            <a:off x="1979614" y="2247900"/>
            <a:ext cx="3567428" cy="433068"/>
          </a:xfrm>
          <a:prstGeom prst="rect">
            <a:avLst/>
          </a:prstGeom>
          <a:solidFill>
            <a:srgbClr val="CC99FF">
              <a:alpha val="49019"/>
            </a:srgbClr>
          </a:solidFill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l"/>
            <a:r>
              <a:rPr lang="nl-NL" sz="2200" b="1"/>
              <a:t>Omgevingskwaliteiten: </a:t>
            </a:r>
            <a:r>
              <a:rPr lang="el-GR" sz="2200" b="1">
                <a:cs typeface="Times New Roman" pitchFamily="18" charset="0"/>
              </a:rPr>
              <a:t>Δ</a:t>
            </a:r>
            <a:r>
              <a:rPr lang="nl-NL" sz="2200" b="1">
                <a:cs typeface="Times New Roman" pitchFamily="18" charset="0"/>
              </a:rPr>
              <a:t>Q</a:t>
            </a:r>
            <a:r>
              <a:rPr lang="nl-NL" sz="2200" b="1" i="1">
                <a:cs typeface="Times New Roman" pitchFamily="18" charset="0"/>
              </a:rPr>
              <a:t>ok</a:t>
            </a:r>
            <a:endParaRPr lang="nl-NL" sz="2200" i="1"/>
          </a:p>
        </p:txBody>
      </p:sp>
      <p:sp>
        <p:nvSpPr>
          <p:cNvPr id="14340" name="Text Box 6"/>
          <p:cNvSpPr txBox="1">
            <a:spLocks noChangeArrowheads="1"/>
          </p:cNvSpPr>
          <p:nvPr/>
        </p:nvSpPr>
        <p:spPr bwMode="auto">
          <a:xfrm>
            <a:off x="2843214" y="3057525"/>
            <a:ext cx="1995075" cy="433068"/>
          </a:xfrm>
          <a:prstGeom prst="rect">
            <a:avLst/>
          </a:prstGeom>
          <a:solidFill>
            <a:srgbClr val="99CC00">
              <a:alpha val="54117"/>
            </a:srgbClr>
          </a:solidFill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l" defTabSz="481013"/>
            <a:r>
              <a:rPr lang="nl-NL" sz="2200" b="1"/>
              <a:t>Baten: </a:t>
            </a:r>
            <a:r>
              <a:rPr lang="el-GR" sz="2200" b="1"/>
              <a:t>Δ</a:t>
            </a:r>
            <a:r>
              <a:rPr lang="nl-NL" sz="2200" b="1"/>
              <a:t>Q</a:t>
            </a:r>
            <a:r>
              <a:rPr lang="nl-NL" sz="2200" b="1" i="1"/>
              <a:t>w</a:t>
            </a:r>
            <a:r>
              <a:rPr lang="nl-NL" sz="2200" b="1"/>
              <a:t> * P</a:t>
            </a:r>
          </a:p>
        </p:txBody>
      </p:sp>
      <p:sp>
        <p:nvSpPr>
          <p:cNvPr id="14341" name="Text Box 7"/>
          <p:cNvSpPr txBox="1">
            <a:spLocks noChangeArrowheads="1"/>
          </p:cNvSpPr>
          <p:nvPr/>
        </p:nvSpPr>
        <p:spPr bwMode="auto">
          <a:xfrm>
            <a:off x="566738" y="3070623"/>
            <a:ext cx="1143000" cy="433068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l" defTabSz="671513"/>
            <a:r>
              <a:rPr lang="nl-NL" sz="2200" b="1"/>
              <a:t>Kosten</a:t>
            </a:r>
          </a:p>
        </p:txBody>
      </p:sp>
      <p:sp>
        <p:nvSpPr>
          <p:cNvPr id="14342" name="Text Box 8"/>
          <p:cNvSpPr txBox="1">
            <a:spLocks noChangeArrowheads="1"/>
          </p:cNvSpPr>
          <p:nvPr/>
        </p:nvSpPr>
        <p:spPr bwMode="auto">
          <a:xfrm>
            <a:off x="1938339" y="3625453"/>
            <a:ext cx="826165" cy="4330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l"/>
            <a:r>
              <a:rPr lang="nl-NL" sz="2200" b="1"/>
              <a:t>Saldo</a:t>
            </a:r>
          </a:p>
        </p:txBody>
      </p:sp>
      <p:sp>
        <p:nvSpPr>
          <p:cNvPr id="14343" name="Line 9"/>
          <p:cNvSpPr>
            <a:spLocks noChangeShapeType="1"/>
          </p:cNvSpPr>
          <p:nvPr/>
        </p:nvSpPr>
        <p:spPr bwMode="auto">
          <a:xfrm flipH="1" flipV="1">
            <a:off x="1100139" y="1643063"/>
            <a:ext cx="1958975" cy="10716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endParaRPr lang="nl-NL"/>
          </a:p>
        </p:txBody>
      </p:sp>
      <p:sp>
        <p:nvSpPr>
          <p:cNvPr id="14344" name="Line 10"/>
          <p:cNvSpPr>
            <a:spLocks noChangeShapeType="1"/>
          </p:cNvSpPr>
          <p:nvPr/>
        </p:nvSpPr>
        <p:spPr bwMode="auto">
          <a:xfrm>
            <a:off x="1100139" y="1641872"/>
            <a:ext cx="1587" cy="14287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0000" tIns="46800" rIns="90000" bIns="46800" anchor="ctr">
            <a:spAutoFit/>
          </a:bodyPr>
          <a:lstStyle/>
          <a:p>
            <a:endParaRPr lang="nl-NL"/>
          </a:p>
        </p:txBody>
      </p:sp>
      <p:sp>
        <p:nvSpPr>
          <p:cNvPr id="14345" name="Line 11"/>
          <p:cNvSpPr>
            <a:spLocks noChangeShapeType="1"/>
          </p:cNvSpPr>
          <p:nvPr/>
        </p:nvSpPr>
        <p:spPr bwMode="auto">
          <a:xfrm>
            <a:off x="3690938" y="1924922"/>
            <a:ext cx="0" cy="345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square" lIns="90000" tIns="46800" rIns="90000" bIns="46800" anchor="ctr">
            <a:spAutoFit/>
          </a:bodyPr>
          <a:lstStyle/>
          <a:p>
            <a:endParaRPr lang="nl-NL"/>
          </a:p>
        </p:txBody>
      </p:sp>
      <p:sp>
        <p:nvSpPr>
          <p:cNvPr id="14346" name="Line 12"/>
          <p:cNvSpPr>
            <a:spLocks noChangeShapeType="1"/>
          </p:cNvSpPr>
          <p:nvPr/>
        </p:nvSpPr>
        <p:spPr bwMode="auto">
          <a:xfrm>
            <a:off x="3692526" y="2680968"/>
            <a:ext cx="0" cy="38965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square" lIns="90000" tIns="46800" rIns="90000" bIns="46800" anchor="ctr">
            <a:spAutoFit/>
          </a:bodyPr>
          <a:lstStyle/>
          <a:p>
            <a:endParaRPr lang="nl-NL"/>
          </a:p>
        </p:txBody>
      </p:sp>
      <p:sp>
        <p:nvSpPr>
          <p:cNvPr id="14347" name="Line 13"/>
          <p:cNvSpPr>
            <a:spLocks noChangeShapeType="1"/>
          </p:cNvSpPr>
          <p:nvPr/>
        </p:nvSpPr>
        <p:spPr bwMode="auto">
          <a:xfrm>
            <a:off x="3690938" y="3503690"/>
            <a:ext cx="0" cy="30988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square" lIns="90000" tIns="46800" rIns="90000" bIns="46800" anchor="ctr">
            <a:spAutoFit/>
          </a:bodyPr>
          <a:lstStyle/>
          <a:p>
            <a:endParaRPr lang="nl-NL"/>
          </a:p>
        </p:txBody>
      </p:sp>
      <p:sp>
        <p:nvSpPr>
          <p:cNvPr id="14348" name="Line 14"/>
          <p:cNvSpPr>
            <a:spLocks noChangeShapeType="1"/>
          </p:cNvSpPr>
          <p:nvPr/>
        </p:nvSpPr>
        <p:spPr bwMode="auto">
          <a:xfrm flipH="1">
            <a:off x="2843214" y="3813572"/>
            <a:ext cx="8477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0000" tIns="46800" rIns="90000" bIns="46800" anchor="ctr">
            <a:spAutoFit/>
          </a:bodyPr>
          <a:lstStyle/>
          <a:p>
            <a:endParaRPr lang="nl-NL"/>
          </a:p>
        </p:txBody>
      </p:sp>
      <p:sp>
        <p:nvSpPr>
          <p:cNvPr id="14349" name="Line 15"/>
          <p:cNvSpPr>
            <a:spLocks noChangeShapeType="1"/>
          </p:cNvSpPr>
          <p:nvPr/>
        </p:nvSpPr>
        <p:spPr bwMode="auto">
          <a:xfrm>
            <a:off x="1100139" y="3503690"/>
            <a:ext cx="1588" cy="32893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square" lIns="90000" tIns="46800" rIns="90000" bIns="46800" anchor="ctr">
            <a:spAutoFit/>
          </a:bodyPr>
          <a:lstStyle/>
          <a:p>
            <a:endParaRPr lang="nl-NL"/>
          </a:p>
        </p:txBody>
      </p:sp>
      <p:sp>
        <p:nvSpPr>
          <p:cNvPr id="14350" name="Line 16"/>
          <p:cNvSpPr>
            <a:spLocks noChangeShapeType="1"/>
          </p:cNvSpPr>
          <p:nvPr/>
        </p:nvSpPr>
        <p:spPr bwMode="auto">
          <a:xfrm>
            <a:off x="1100138" y="3832623"/>
            <a:ext cx="838200" cy="119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90000" tIns="46800" rIns="90000" bIns="46800" anchor="ctr">
            <a:spAutoFit/>
          </a:bodyPr>
          <a:lstStyle/>
          <a:p>
            <a:endParaRPr lang="nl-NL"/>
          </a:p>
        </p:txBody>
      </p:sp>
      <p:sp>
        <p:nvSpPr>
          <p:cNvPr id="14351" name="Text Box 17"/>
          <p:cNvSpPr txBox="1">
            <a:spLocks noChangeArrowheads="1"/>
          </p:cNvSpPr>
          <p:nvPr/>
        </p:nvSpPr>
        <p:spPr bwMode="auto">
          <a:xfrm>
            <a:off x="3779838" y="1869282"/>
            <a:ext cx="300159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1800" b="1" i="1">
                <a:solidFill>
                  <a:schemeClr val="accent2"/>
                </a:solidFill>
              </a:rPr>
              <a:t>IER: werkt de maatregel wel?</a:t>
            </a:r>
          </a:p>
        </p:txBody>
      </p:sp>
      <p:sp>
        <p:nvSpPr>
          <p:cNvPr id="14352" name="Text Box 18"/>
          <p:cNvSpPr txBox="1">
            <a:spLocks noChangeArrowheads="1"/>
          </p:cNvSpPr>
          <p:nvPr/>
        </p:nvSpPr>
        <p:spPr bwMode="auto">
          <a:xfrm>
            <a:off x="3779838" y="2680097"/>
            <a:ext cx="322716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1800" b="1" i="1">
                <a:solidFill>
                  <a:schemeClr val="accent2"/>
                </a:solidFill>
              </a:rPr>
              <a:t>DER: verandert het welzijn wel?</a:t>
            </a:r>
          </a:p>
        </p:txBody>
      </p:sp>
      <p:sp>
        <p:nvSpPr>
          <p:cNvPr id="49172" name="Text Box 20"/>
          <p:cNvSpPr txBox="1">
            <a:spLocks noChangeArrowheads="1"/>
          </p:cNvSpPr>
          <p:nvPr/>
        </p:nvSpPr>
        <p:spPr bwMode="auto">
          <a:xfrm>
            <a:off x="6877050" y="2247900"/>
            <a:ext cx="15113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nl-NL" sz="1800" b="1">
                <a:solidFill>
                  <a:srgbClr val="FF3300"/>
                </a:solidFill>
              </a:rPr>
              <a:t>voorboden</a:t>
            </a:r>
          </a:p>
        </p:txBody>
      </p:sp>
      <p:sp>
        <p:nvSpPr>
          <p:cNvPr id="49173" name="AutoShape 21"/>
          <p:cNvSpPr>
            <a:spLocks noChangeArrowheads="1"/>
          </p:cNvSpPr>
          <p:nvPr/>
        </p:nvSpPr>
        <p:spPr bwMode="auto">
          <a:xfrm>
            <a:off x="5795963" y="2247900"/>
            <a:ext cx="1008062" cy="323850"/>
          </a:xfrm>
          <a:prstGeom prst="rightArrow">
            <a:avLst>
              <a:gd name="adj1" fmla="val 50000"/>
              <a:gd name="adj2" fmla="val 58364"/>
            </a:avLst>
          </a:prstGeom>
          <a:solidFill>
            <a:srgbClr val="FF3300"/>
          </a:solidFill>
          <a:ln w="9525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14355" name="Text Box 24"/>
          <p:cNvSpPr txBox="1">
            <a:spLocks noChangeArrowheads="1"/>
          </p:cNvSpPr>
          <p:nvPr/>
        </p:nvSpPr>
        <p:spPr bwMode="auto">
          <a:xfrm>
            <a:off x="900113" y="680978"/>
            <a:ext cx="249773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200" kern="1500" dirty="0">
                <a:solidFill>
                  <a:srgbClr val="005D76"/>
                </a:solidFill>
                <a:latin typeface="Segoe UI Semibold" pitchFamily="34" charset="0"/>
                <a:ea typeface="+mj-ea"/>
                <a:cs typeface="Arial" pitchFamily="34" charset="0"/>
              </a:rPr>
              <a:t>Hoe werkt MKBA?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xmlns="" id="{382A3CFD-E3F3-4360-A027-855EC98B731A}"/>
              </a:ext>
            </a:extLst>
          </p:cNvPr>
          <p:cNvSpPr txBox="1"/>
          <p:nvPr/>
        </p:nvSpPr>
        <p:spPr>
          <a:xfrm>
            <a:off x="1534965" y="4164103"/>
            <a:ext cx="18803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&gt; 0 duurzaam</a:t>
            </a:r>
          </a:p>
          <a:p>
            <a:r>
              <a:rPr lang="nl-NL" dirty="0"/>
              <a:t>&lt; 0 niet duurzaam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72" grpId="0"/>
      <p:bldP spid="4917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172312" y="464982"/>
            <a:ext cx="2423137" cy="269256"/>
          </a:xfrm>
        </p:spPr>
        <p:txBody>
          <a:bodyPr/>
          <a:lstStyle/>
          <a:p>
            <a:r>
              <a:rPr lang="nl-NL" dirty="0"/>
              <a:t>Voorbeelden</a:t>
            </a:r>
          </a:p>
        </p:txBody>
      </p:sp>
      <p:sp>
        <p:nvSpPr>
          <p:cNvPr id="15363" name="Rectangle 8"/>
          <p:cNvSpPr>
            <a:spLocks noChangeArrowheads="1"/>
          </p:cNvSpPr>
          <p:nvPr/>
        </p:nvSpPr>
        <p:spPr bwMode="auto">
          <a:xfrm>
            <a:off x="1833738" y="1131526"/>
            <a:ext cx="1603502" cy="702469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nl-NL" sz="1600" b="1" dirty="0">
                <a:latin typeface="Arial" charset="0"/>
              </a:rPr>
              <a:t>tunnel</a:t>
            </a:r>
          </a:p>
        </p:txBody>
      </p:sp>
      <p:sp>
        <p:nvSpPr>
          <p:cNvPr id="15364" name="Rectangle 9"/>
          <p:cNvSpPr>
            <a:spLocks noChangeArrowheads="1"/>
          </p:cNvSpPr>
          <p:nvPr/>
        </p:nvSpPr>
        <p:spPr bwMode="auto">
          <a:xfrm>
            <a:off x="1833738" y="2211422"/>
            <a:ext cx="1636105" cy="581026"/>
          </a:xfrm>
          <a:prstGeom prst="rect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76250" indent="-476250"/>
            <a:r>
              <a:rPr lang="nl-NL" sz="1600" b="1" dirty="0">
                <a:latin typeface="Arial" charset="0"/>
              </a:rPr>
              <a:t>bereikbaarheid</a:t>
            </a:r>
            <a:r>
              <a:rPr lang="nl-NL" sz="2000" dirty="0">
                <a:latin typeface="Arial" charset="0"/>
              </a:rPr>
              <a:t> </a:t>
            </a:r>
          </a:p>
          <a:p>
            <a:pPr marL="476250" indent="-476250"/>
            <a:r>
              <a:rPr lang="nl-NL" sz="1200" dirty="0">
                <a:latin typeface="Arial" charset="0"/>
              </a:rPr>
              <a:t>(I/C verhouding)</a:t>
            </a:r>
          </a:p>
        </p:txBody>
      </p:sp>
      <p:sp>
        <p:nvSpPr>
          <p:cNvPr id="15365" name="Rectangle 10"/>
          <p:cNvSpPr>
            <a:spLocks noChangeArrowheads="1"/>
          </p:cNvSpPr>
          <p:nvPr/>
        </p:nvSpPr>
        <p:spPr bwMode="auto">
          <a:xfrm>
            <a:off x="1833738" y="3075817"/>
            <a:ext cx="1603502" cy="702469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nl-NL" sz="1600" b="1" dirty="0">
                <a:latin typeface="Arial" charset="0"/>
              </a:rPr>
              <a:t>reistijdwinst</a:t>
            </a:r>
          </a:p>
        </p:txBody>
      </p:sp>
      <p:sp>
        <p:nvSpPr>
          <p:cNvPr id="15366" name="Line 11"/>
          <p:cNvSpPr>
            <a:spLocks noChangeShapeType="1"/>
          </p:cNvSpPr>
          <p:nvPr/>
        </p:nvSpPr>
        <p:spPr bwMode="auto">
          <a:xfrm>
            <a:off x="2913236" y="1832804"/>
            <a:ext cx="0" cy="377429"/>
          </a:xfrm>
          <a:prstGeom prst="line">
            <a:avLst/>
          </a:prstGeom>
          <a:noFill/>
          <a:ln w="38100">
            <a:noFill/>
            <a:round/>
            <a:headEnd/>
            <a:tailEnd type="triangle" w="med" len="med"/>
          </a:ln>
        </p:spPr>
        <p:txBody>
          <a:bodyPr/>
          <a:lstStyle/>
          <a:p>
            <a:endParaRPr lang="nl-NL"/>
          </a:p>
        </p:txBody>
      </p:sp>
      <p:sp>
        <p:nvSpPr>
          <p:cNvPr id="15367" name="Line 12"/>
          <p:cNvSpPr>
            <a:spLocks noChangeShapeType="1"/>
          </p:cNvSpPr>
          <p:nvPr/>
        </p:nvSpPr>
        <p:spPr bwMode="auto">
          <a:xfrm>
            <a:off x="2913236" y="2697197"/>
            <a:ext cx="0" cy="377429"/>
          </a:xfrm>
          <a:prstGeom prst="line">
            <a:avLst/>
          </a:prstGeom>
          <a:noFill/>
          <a:ln w="38100">
            <a:noFill/>
            <a:round/>
            <a:headEnd/>
            <a:tailEnd type="triangle" w="med" len="med"/>
          </a:ln>
        </p:spPr>
        <p:txBody>
          <a:bodyPr/>
          <a:lstStyle/>
          <a:p>
            <a:endParaRPr lang="nl-NL"/>
          </a:p>
        </p:txBody>
      </p:sp>
      <p:sp>
        <p:nvSpPr>
          <p:cNvPr id="15368" name="Rectangle 13"/>
          <p:cNvSpPr>
            <a:spLocks noChangeArrowheads="1"/>
          </p:cNvSpPr>
          <p:nvPr/>
        </p:nvSpPr>
        <p:spPr bwMode="auto">
          <a:xfrm>
            <a:off x="3593487" y="1131525"/>
            <a:ext cx="1615419" cy="702469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nl-NL" sz="1600" b="1" dirty="0">
                <a:latin typeface="Arial" charset="0"/>
              </a:rPr>
              <a:t>bomen</a:t>
            </a:r>
            <a:r>
              <a:rPr lang="nl-NL" sz="1600" dirty="0">
                <a:latin typeface="Arial" charset="0"/>
              </a:rPr>
              <a:t> </a:t>
            </a:r>
          </a:p>
          <a:p>
            <a:pPr algn="ctr"/>
            <a:r>
              <a:rPr lang="nl-NL" sz="1600" b="1" dirty="0">
                <a:latin typeface="Arial" charset="0"/>
              </a:rPr>
              <a:t>planten</a:t>
            </a:r>
          </a:p>
        </p:txBody>
      </p:sp>
      <p:sp>
        <p:nvSpPr>
          <p:cNvPr id="15369" name="Rectangle 14"/>
          <p:cNvSpPr>
            <a:spLocks noChangeArrowheads="1"/>
          </p:cNvSpPr>
          <p:nvPr/>
        </p:nvSpPr>
        <p:spPr bwMode="auto">
          <a:xfrm>
            <a:off x="3624026" y="2212935"/>
            <a:ext cx="1603502" cy="579834"/>
          </a:xfrm>
          <a:prstGeom prst="rect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76250" indent="-476250"/>
            <a:r>
              <a:rPr lang="nl-NL" sz="1600" b="1" dirty="0">
                <a:latin typeface="Arial" charset="0"/>
              </a:rPr>
              <a:t>luchtkwaliteit</a:t>
            </a:r>
          </a:p>
          <a:p>
            <a:pPr marL="476250" indent="-476250"/>
            <a:r>
              <a:rPr lang="nl-NL" sz="1200" dirty="0">
                <a:latin typeface="Arial" charset="0"/>
              </a:rPr>
              <a:t>(PM10 g/m3)</a:t>
            </a:r>
          </a:p>
        </p:txBody>
      </p:sp>
      <p:sp>
        <p:nvSpPr>
          <p:cNvPr id="15370" name="Rectangle 15"/>
          <p:cNvSpPr>
            <a:spLocks noChangeArrowheads="1"/>
          </p:cNvSpPr>
          <p:nvPr/>
        </p:nvSpPr>
        <p:spPr bwMode="auto">
          <a:xfrm>
            <a:off x="3605405" y="3076477"/>
            <a:ext cx="1603502" cy="702469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nl-NL" sz="1600" b="1" dirty="0">
                <a:latin typeface="Arial" charset="0"/>
              </a:rPr>
              <a:t>minder astma </a:t>
            </a:r>
          </a:p>
          <a:p>
            <a:pPr algn="ctr"/>
            <a:r>
              <a:rPr lang="nl-NL" sz="1600" b="1" dirty="0">
                <a:latin typeface="Arial" charset="0"/>
              </a:rPr>
              <a:t>e.d.</a:t>
            </a:r>
          </a:p>
        </p:txBody>
      </p:sp>
      <p:sp>
        <p:nvSpPr>
          <p:cNvPr id="15371" name="Line 16"/>
          <p:cNvSpPr>
            <a:spLocks noChangeShapeType="1"/>
          </p:cNvSpPr>
          <p:nvPr/>
        </p:nvSpPr>
        <p:spPr bwMode="auto">
          <a:xfrm>
            <a:off x="4834551" y="1863328"/>
            <a:ext cx="0" cy="377428"/>
          </a:xfrm>
          <a:prstGeom prst="line">
            <a:avLst/>
          </a:prstGeom>
          <a:noFill/>
          <a:ln w="38100">
            <a:noFill/>
            <a:round/>
            <a:headEnd/>
            <a:tailEnd type="triangle" w="med" len="med"/>
          </a:ln>
        </p:spPr>
        <p:txBody>
          <a:bodyPr/>
          <a:lstStyle/>
          <a:p>
            <a:endParaRPr lang="nl-NL"/>
          </a:p>
        </p:txBody>
      </p:sp>
      <p:sp>
        <p:nvSpPr>
          <p:cNvPr id="15372" name="Line 17"/>
          <p:cNvSpPr>
            <a:spLocks noChangeShapeType="1"/>
          </p:cNvSpPr>
          <p:nvPr/>
        </p:nvSpPr>
        <p:spPr bwMode="auto">
          <a:xfrm>
            <a:off x="4821851" y="2876549"/>
            <a:ext cx="10472" cy="228600"/>
          </a:xfrm>
          <a:prstGeom prst="line">
            <a:avLst/>
          </a:prstGeom>
          <a:noFill/>
          <a:ln w="38100">
            <a:noFill/>
            <a:round/>
            <a:headEnd/>
            <a:tailEnd type="triangle" w="med" len="med"/>
          </a:ln>
        </p:spPr>
        <p:txBody>
          <a:bodyPr/>
          <a:lstStyle/>
          <a:p>
            <a:endParaRPr lang="nl-NL"/>
          </a:p>
        </p:txBody>
      </p:sp>
      <p:sp>
        <p:nvSpPr>
          <p:cNvPr id="15373" name="Rectangle 18"/>
          <p:cNvSpPr>
            <a:spLocks noChangeArrowheads="1"/>
          </p:cNvSpPr>
          <p:nvPr/>
        </p:nvSpPr>
        <p:spPr bwMode="auto">
          <a:xfrm>
            <a:off x="7249068" y="1144681"/>
            <a:ext cx="1584325" cy="702469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nl-NL" sz="1600" b="1" dirty="0" err="1">
                <a:latin typeface="Arial" charset="0"/>
              </a:rPr>
              <a:t>helofyten</a:t>
            </a:r>
            <a:endParaRPr lang="nl-NL" sz="1600" b="1" dirty="0">
              <a:latin typeface="Arial" charset="0"/>
            </a:endParaRPr>
          </a:p>
          <a:p>
            <a:pPr algn="ctr"/>
            <a:r>
              <a:rPr lang="nl-NL" sz="1600" b="1" dirty="0">
                <a:latin typeface="Arial" charset="0"/>
              </a:rPr>
              <a:t>filter</a:t>
            </a:r>
          </a:p>
        </p:txBody>
      </p:sp>
      <p:sp>
        <p:nvSpPr>
          <p:cNvPr id="15374" name="Rectangle 19"/>
          <p:cNvSpPr>
            <a:spLocks noChangeArrowheads="1"/>
          </p:cNvSpPr>
          <p:nvPr/>
        </p:nvSpPr>
        <p:spPr bwMode="auto">
          <a:xfrm>
            <a:off x="7249069" y="2222988"/>
            <a:ext cx="1719092" cy="579834"/>
          </a:xfrm>
          <a:prstGeom prst="rect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76250" indent="-476250"/>
            <a:r>
              <a:rPr lang="nl-NL" sz="1800" b="1" dirty="0">
                <a:latin typeface="Arial" charset="0"/>
              </a:rPr>
              <a:t>waterkwaliteit </a:t>
            </a:r>
          </a:p>
          <a:p>
            <a:pPr marL="476250" indent="-476250"/>
            <a:r>
              <a:rPr lang="nl-NL" sz="1200" dirty="0">
                <a:latin typeface="Arial" charset="0"/>
              </a:rPr>
              <a:t>(mg N/l)</a:t>
            </a:r>
          </a:p>
        </p:txBody>
      </p:sp>
      <p:sp>
        <p:nvSpPr>
          <p:cNvPr id="15375" name="Rectangle 20"/>
          <p:cNvSpPr>
            <a:spLocks noChangeArrowheads="1"/>
          </p:cNvSpPr>
          <p:nvPr/>
        </p:nvSpPr>
        <p:spPr bwMode="auto">
          <a:xfrm>
            <a:off x="7249069" y="3061188"/>
            <a:ext cx="1655763" cy="702469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nl-NL" sz="1600" b="1" dirty="0">
                <a:latin typeface="Arial" charset="0"/>
              </a:rPr>
              <a:t>minder zieke</a:t>
            </a:r>
          </a:p>
          <a:p>
            <a:pPr algn="ctr"/>
            <a:r>
              <a:rPr lang="nl-NL" sz="1600" b="1" dirty="0">
                <a:latin typeface="Arial" charset="0"/>
              </a:rPr>
              <a:t>zwemmers</a:t>
            </a:r>
          </a:p>
        </p:txBody>
      </p:sp>
      <p:sp>
        <p:nvSpPr>
          <p:cNvPr id="15376" name="Line 21"/>
          <p:cNvSpPr>
            <a:spLocks noChangeShapeType="1"/>
          </p:cNvSpPr>
          <p:nvPr/>
        </p:nvSpPr>
        <p:spPr bwMode="auto">
          <a:xfrm>
            <a:off x="7896225" y="1799035"/>
            <a:ext cx="0" cy="377428"/>
          </a:xfrm>
          <a:prstGeom prst="line">
            <a:avLst/>
          </a:prstGeom>
          <a:noFill/>
          <a:ln w="38100">
            <a:noFill/>
            <a:round/>
            <a:headEnd/>
            <a:tailEnd type="triangle" w="med" len="med"/>
          </a:ln>
        </p:spPr>
        <p:txBody>
          <a:bodyPr/>
          <a:lstStyle/>
          <a:p>
            <a:endParaRPr lang="nl-NL"/>
          </a:p>
        </p:txBody>
      </p:sp>
      <p:sp>
        <p:nvSpPr>
          <p:cNvPr id="15377" name="Line 22"/>
          <p:cNvSpPr>
            <a:spLocks noChangeShapeType="1"/>
          </p:cNvSpPr>
          <p:nvPr/>
        </p:nvSpPr>
        <p:spPr bwMode="auto">
          <a:xfrm>
            <a:off x="7878763" y="2757488"/>
            <a:ext cx="17462" cy="283369"/>
          </a:xfrm>
          <a:prstGeom prst="line">
            <a:avLst/>
          </a:prstGeom>
          <a:noFill/>
          <a:ln w="38100">
            <a:noFill/>
            <a:round/>
            <a:headEnd/>
            <a:tailEnd type="triangle" w="med" len="med"/>
          </a:ln>
        </p:spPr>
        <p:txBody>
          <a:bodyPr/>
          <a:lstStyle/>
          <a:p>
            <a:endParaRPr lang="nl-NL"/>
          </a:p>
        </p:txBody>
      </p:sp>
      <p:sp>
        <p:nvSpPr>
          <p:cNvPr id="80919" name="Text Box 23"/>
          <p:cNvSpPr txBox="1">
            <a:spLocks noChangeArrowheads="1"/>
          </p:cNvSpPr>
          <p:nvPr/>
        </p:nvSpPr>
        <p:spPr bwMode="auto">
          <a:xfrm>
            <a:off x="1979614" y="4137422"/>
            <a:ext cx="494346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b="1" dirty="0">
                <a:solidFill>
                  <a:srgbClr val="FF3300"/>
                </a:solidFill>
              </a:rPr>
              <a:t>Ervaringscijfers / kengetallen nodig voor </a:t>
            </a:r>
            <a:r>
              <a:rPr lang="nl-NL" b="1" dirty="0" err="1">
                <a:solidFill>
                  <a:srgbClr val="FF3300"/>
                </a:solidFill>
              </a:rPr>
              <a:t>Q</a:t>
            </a:r>
            <a:r>
              <a:rPr lang="nl-NL" b="1" i="1" dirty="0" err="1">
                <a:solidFill>
                  <a:srgbClr val="FF3300"/>
                </a:solidFill>
              </a:rPr>
              <a:t>w</a:t>
            </a:r>
            <a:r>
              <a:rPr lang="nl-NL" b="1" i="1" dirty="0">
                <a:solidFill>
                  <a:srgbClr val="FF3300"/>
                </a:solidFill>
              </a:rPr>
              <a:t> </a:t>
            </a:r>
            <a:r>
              <a:rPr lang="nl-NL" b="1" dirty="0">
                <a:solidFill>
                  <a:srgbClr val="FF3300"/>
                </a:solidFill>
              </a:rPr>
              <a:t>en P!</a:t>
            </a:r>
          </a:p>
        </p:txBody>
      </p:sp>
      <p:sp>
        <p:nvSpPr>
          <p:cNvPr id="15379" name="Rectangle 3"/>
          <p:cNvSpPr>
            <a:spLocks noChangeArrowheads="1"/>
          </p:cNvSpPr>
          <p:nvPr/>
        </p:nvSpPr>
        <p:spPr bwMode="auto">
          <a:xfrm>
            <a:off x="301082" y="1127523"/>
            <a:ext cx="1141195" cy="702469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nl-NL" sz="1600" b="1">
                <a:latin typeface="Arial" charset="0"/>
              </a:rPr>
              <a:t>Maatregel</a:t>
            </a:r>
          </a:p>
        </p:txBody>
      </p:sp>
      <p:sp>
        <p:nvSpPr>
          <p:cNvPr id="26" name="Rectangle 4"/>
          <p:cNvSpPr txBox="1">
            <a:spLocks noChangeArrowheads="1"/>
          </p:cNvSpPr>
          <p:nvPr/>
        </p:nvSpPr>
        <p:spPr bwMode="auto">
          <a:xfrm>
            <a:off x="309019" y="2207419"/>
            <a:ext cx="1143001" cy="500063"/>
          </a:xfrm>
          <a:prstGeom prst="rect">
            <a:avLst/>
          </a:prstGeom>
          <a:solidFill>
            <a:srgbClr val="CC99FF"/>
          </a:solidFill>
          <a:ln w="9525" cap="flat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nl-NL" sz="1600" b="1" kern="0">
                <a:latin typeface="+mn-lt"/>
              </a:rPr>
              <a:t>Kwaliteit</a:t>
            </a:r>
            <a:endParaRPr lang="nl-NL" sz="1600" b="1" i="1" kern="0" dirty="0">
              <a:latin typeface="+mn-lt"/>
            </a:endParaRPr>
          </a:p>
        </p:txBody>
      </p:sp>
      <p:sp>
        <p:nvSpPr>
          <p:cNvPr id="15381" name="Rectangle 5"/>
          <p:cNvSpPr>
            <a:spLocks noChangeArrowheads="1"/>
          </p:cNvSpPr>
          <p:nvPr/>
        </p:nvSpPr>
        <p:spPr bwMode="auto">
          <a:xfrm>
            <a:off x="309019" y="3071813"/>
            <a:ext cx="1143001" cy="702469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nl-NL" sz="1600" b="1">
                <a:latin typeface="Arial" charset="0"/>
              </a:rPr>
              <a:t>Baat</a:t>
            </a:r>
          </a:p>
        </p:txBody>
      </p:sp>
      <p:sp>
        <p:nvSpPr>
          <p:cNvPr id="15382" name="Line 7"/>
          <p:cNvSpPr>
            <a:spLocks noChangeShapeType="1"/>
          </p:cNvSpPr>
          <p:nvPr/>
        </p:nvSpPr>
        <p:spPr bwMode="auto">
          <a:xfrm>
            <a:off x="1102769" y="2678906"/>
            <a:ext cx="0" cy="37742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ctr"/>
            <a:endParaRPr lang="nl-NL" sz="1600" b="1"/>
          </a:p>
        </p:txBody>
      </p:sp>
      <p:sp>
        <p:nvSpPr>
          <p:cNvPr id="15383" name="Line 6"/>
          <p:cNvSpPr>
            <a:spLocks noChangeShapeType="1"/>
          </p:cNvSpPr>
          <p:nvPr/>
        </p:nvSpPr>
        <p:spPr bwMode="auto">
          <a:xfrm>
            <a:off x="1102769" y="1814512"/>
            <a:ext cx="0" cy="37742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ctr"/>
            <a:endParaRPr lang="nl-NL" sz="1600" b="1"/>
          </a:p>
        </p:txBody>
      </p:sp>
      <p:cxnSp>
        <p:nvCxnSpPr>
          <p:cNvPr id="15384" name="Rechte verbindingslijn 29"/>
          <p:cNvCxnSpPr>
            <a:cxnSpLocks noChangeShapeType="1"/>
          </p:cNvCxnSpPr>
          <p:nvPr/>
        </p:nvCxnSpPr>
        <p:spPr bwMode="auto">
          <a:xfrm flipH="1">
            <a:off x="1616376" y="967383"/>
            <a:ext cx="2514" cy="2971800"/>
          </a:xfrm>
          <a:prstGeom prst="line">
            <a:avLst/>
          </a:prstGeom>
          <a:noFill/>
          <a:ln w="38100" algn="ctr">
            <a:solidFill>
              <a:schemeClr val="tx1"/>
            </a:solidFill>
            <a:prstDash val="sysDash"/>
            <a:round/>
            <a:headEnd/>
            <a:tailEnd/>
          </a:ln>
        </p:spPr>
      </p:cxnSp>
      <p:sp>
        <p:nvSpPr>
          <p:cNvPr id="15385" name="Line 7"/>
          <p:cNvSpPr>
            <a:spLocks noChangeShapeType="1"/>
          </p:cNvSpPr>
          <p:nvPr/>
        </p:nvSpPr>
        <p:spPr bwMode="auto">
          <a:xfrm>
            <a:off x="2808461" y="2792448"/>
            <a:ext cx="0" cy="3000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nl-NL"/>
          </a:p>
        </p:txBody>
      </p:sp>
      <p:sp>
        <p:nvSpPr>
          <p:cNvPr id="15386" name="Line 6"/>
          <p:cNvSpPr>
            <a:spLocks noChangeShapeType="1"/>
          </p:cNvSpPr>
          <p:nvPr/>
        </p:nvSpPr>
        <p:spPr bwMode="auto">
          <a:xfrm>
            <a:off x="2808461" y="1850664"/>
            <a:ext cx="0" cy="3774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nl-NL"/>
          </a:p>
        </p:txBody>
      </p:sp>
      <p:sp>
        <p:nvSpPr>
          <p:cNvPr id="15387" name="Line 7"/>
          <p:cNvSpPr>
            <a:spLocks noChangeShapeType="1"/>
          </p:cNvSpPr>
          <p:nvPr/>
        </p:nvSpPr>
        <p:spPr bwMode="auto">
          <a:xfrm>
            <a:off x="4383881" y="2757488"/>
            <a:ext cx="0" cy="3000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nl-NL"/>
          </a:p>
        </p:txBody>
      </p:sp>
      <p:sp>
        <p:nvSpPr>
          <p:cNvPr id="15388" name="Line 6"/>
          <p:cNvSpPr>
            <a:spLocks noChangeShapeType="1"/>
          </p:cNvSpPr>
          <p:nvPr/>
        </p:nvSpPr>
        <p:spPr bwMode="auto">
          <a:xfrm>
            <a:off x="4383881" y="1835507"/>
            <a:ext cx="0" cy="3774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nl-NL"/>
          </a:p>
        </p:txBody>
      </p:sp>
      <p:sp>
        <p:nvSpPr>
          <p:cNvPr id="15390" name="Line 6"/>
          <p:cNvSpPr>
            <a:spLocks noChangeShapeType="1"/>
          </p:cNvSpPr>
          <p:nvPr/>
        </p:nvSpPr>
        <p:spPr bwMode="auto">
          <a:xfrm>
            <a:off x="7956550" y="1866140"/>
            <a:ext cx="0" cy="32699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nl-NL"/>
          </a:p>
        </p:txBody>
      </p:sp>
      <p:sp>
        <p:nvSpPr>
          <p:cNvPr id="32" name="Rectangle 13">
            <a:extLst>
              <a:ext uri="{FF2B5EF4-FFF2-40B4-BE49-F238E27FC236}">
                <a16:creationId xmlns:a16="http://schemas.microsoft.com/office/drawing/2014/main" xmlns="" id="{6BFD883A-057B-461F-AF01-23CC3BA1E0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6101" y="1131525"/>
            <a:ext cx="1687014" cy="734616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nl-NL" altLang="nl-NL" sz="1600" b="1" dirty="0">
                <a:latin typeface="Arial" panose="020B0604020202020204" pitchFamily="34" charset="0"/>
              </a:rPr>
              <a:t>gevel-</a:t>
            </a:r>
          </a:p>
          <a:p>
            <a:pPr algn="ctr"/>
            <a:r>
              <a:rPr lang="nl-NL" altLang="nl-NL" sz="1600" b="1" dirty="0">
                <a:latin typeface="Arial" panose="020B0604020202020204" pitchFamily="34" charset="0"/>
              </a:rPr>
              <a:t>restauratie</a:t>
            </a:r>
          </a:p>
        </p:txBody>
      </p:sp>
      <p:sp>
        <p:nvSpPr>
          <p:cNvPr id="33" name="Rectangle 14">
            <a:extLst>
              <a:ext uri="{FF2B5EF4-FFF2-40B4-BE49-F238E27FC236}">
                <a16:creationId xmlns:a16="http://schemas.microsoft.com/office/drawing/2014/main" xmlns="" id="{6E6BEB6D-AC9D-45F9-8673-32AFAD1620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3319" y="2233362"/>
            <a:ext cx="1656784" cy="559086"/>
          </a:xfrm>
          <a:prstGeom prst="rect">
            <a:avLst/>
          </a:prstGeom>
          <a:solidFill>
            <a:srgbClr val="CC99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76250" indent="-4762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r>
              <a:rPr lang="nl-NL" altLang="nl-NL" sz="1600" b="1" dirty="0">
                <a:latin typeface="Arial" panose="020B0604020202020204" pitchFamily="34" charset="0"/>
              </a:rPr>
              <a:t>bebouwings-</a:t>
            </a:r>
          </a:p>
          <a:p>
            <a:pPr algn="l"/>
            <a:r>
              <a:rPr lang="nl-NL" altLang="nl-NL" sz="1600" b="1" dirty="0">
                <a:latin typeface="Arial" panose="020B0604020202020204" pitchFamily="34" charset="0"/>
              </a:rPr>
              <a:t>kwaliteit</a:t>
            </a:r>
            <a:r>
              <a:rPr lang="nl-NL" altLang="nl-NL" sz="1600" dirty="0">
                <a:latin typeface="Arial" panose="020B0604020202020204" pitchFamily="34" charset="0"/>
              </a:rPr>
              <a:t> </a:t>
            </a:r>
            <a:r>
              <a:rPr lang="nl-NL" altLang="nl-NL" sz="1200" dirty="0">
                <a:latin typeface="Arial" panose="020B0604020202020204" pitchFamily="34" charset="0"/>
              </a:rPr>
              <a:t>(1-5 </a:t>
            </a:r>
            <a:r>
              <a:rPr lang="nl-NL" altLang="nl-NL" sz="1200" dirty="0" err="1">
                <a:latin typeface="Arial" panose="020B0604020202020204" pitchFamily="34" charset="0"/>
              </a:rPr>
              <a:t>pnt</a:t>
            </a:r>
            <a:r>
              <a:rPr lang="nl-NL" altLang="nl-NL" sz="1200" dirty="0">
                <a:latin typeface="Arial" panose="020B0604020202020204" pitchFamily="34" charset="0"/>
              </a:rPr>
              <a:t>)</a:t>
            </a:r>
          </a:p>
        </p:txBody>
      </p:sp>
      <p:sp>
        <p:nvSpPr>
          <p:cNvPr id="34" name="Rectangle 15">
            <a:extLst>
              <a:ext uri="{FF2B5EF4-FFF2-40B4-BE49-F238E27FC236}">
                <a16:creationId xmlns:a16="http://schemas.microsoft.com/office/drawing/2014/main" xmlns="" id="{AEB27AE1-0053-4812-8A2A-D884638776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3319" y="3075817"/>
            <a:ext cx="1656784" cy="698466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nl-NL" altLang="nl-NL" sz="1600" b="1" dirty="0">
                <a:latin typeface="Arial" panose="020B0604020202020204" pitchFamily="34" charset="0"/>
              </a:rPr>
              <a:t>minder </a:t>
            </a:r>
          </a:p>
          <a:p>
            <a:pPr algn="ctr"/>
            <a:r>
              <a:rPr lang="nl-NL" altLang="nl-NL" sz="1600" b="1" dirty="0">
                <a:latin typeface="Arial" panose="020B0604020202020204" pitchFamily="34" charset="0"/>
              </a:rPr>
              <a:t>leegstand</a:t>
            </a:r>
          </a:p>
        </p:txBody>
      </p:sp>
      <p:sp>
        <p:nvSpPr>
          <p:cNvPr id="36" name="Line 7">
            <a:extLst>
              <a:ext uri="{FF2B5EF4-FFF2-40B4-BE49-F238E27FC236}">
                <a16:creationId xmlns:a16="http://schemas.microsoft.com/office/drawing/2014/main" xmlns="" id="{607FFB12-093C-4FB7-802A-44008EDA4C5B}"/>
              </a:ext>
            </a:extLst>
          </p:cNvPr>
          <p:cNvSpPr>
            <a:spLocks noChangeShapeType="1"/>
          </p:cNvSpPr>
          <p:nvPr/>
        </p:nvSpPr>
        <p:spPr bwMode="auto">
          <a:xfrm>
            <a:off x="6272830" y="2792769"/>
            <a:ext cx="0" cy="3000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nl-NL"/>
          </a:p>
        </p:txBody>
      </p:sp>
      <p:sp>
        <p:nvSpPr>
          <p:cNvPr id="37" name="Line 7">
            <a:extLst>
              <a:ext uri="{FF2B5EF4-FFF2-40B4-BE49-F238E27FC236}">
                <a16:creationId xmlns:a16="http://schemas.microsoft.com/office/drawing/2014/main" xmlns="" id="{23E3D03A-2EC4-466D-B6E4-F2045624EA44}"/>
              </a:ext>
            </a:extLst>
          </p:cNvPr>
          <p:cNvSpPr>
            <a:spLocks noChangeShapeType="1"/>
          </p:cNvSpPr>
          <p:nvPr/>
        </p:nvSpPr>
        <p:spPr bwMode="auto">
          <a:xfrm>
            <a:off x="6170604" y="1876425"/>
            <a:ext cx="0" cy="3000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nl-NL"/>
          </a:p>
        </p:txBody>
      </p:sp>
      <p:sp>
        <p:nvSpPr>
          <p:cNvPr id="38" name="Line 7">
            <a:extLst>
              <a:ext uri="{FF2B5EF4-FFF2-40B4-BE49-F238E27FC236}">
                <a16:creationId xmlns:a16="http://schemas.microsoft.com/office/drawing/2014/main" xmlns="" id="{1D7DF974-5885-4B6D-A587-2813F5F734FB}"/>
              </a:ext>
            </a:extLst>
          </p:cNvPr>
          <p:cNvSpPr>
            <a:spLocks noChangeShapeType="1"/>
          </p:cNvSpPr>
          <p:nvPr/>
        </p:nvSpPr>
        <p:spPr bwMode="auto">
          <a:xfrm>
            <a:off x="8035642" y="2792769"/>
            <a:ext cx="0" cy="3000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nl-NL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09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09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869156"/>
            <a:ext cx="8316912" cy="457200"/>
          </a:xfrm>
        </p:spPr>
        <p:txBody>
          <a:bodyPr/>
          <a:lstStyle/>
          <a:p>
            <a:r>
              <a:rPr lang="nl-NL" dirty="0"/>
              <a:t>Van welke omgevingskwaliteiten kunnen we de baten wel/</a:t>
            </a:r>
            <a:r>
              <a:rPr lang="nl-NL" dirty="0">
                <a:solidFill>
                  <a:srgbClr val="FF3300"/>
                </a:solidFill>
              </a:rPr>
              <a:t>niet </a:t>
            </a:r>
            <a:r>
              <a:rPr lang="nl-NL" dirty="0"/>
              <a:t>bepalen?</a:t>
            </a: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1506014"/>
            <a:ext cx="7416800" cy="3349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el 1"/>
          <p:cNvSpPr>
            <a:spLocks noGrp="1"/>
          </p:cNvSpPr>
          <p:nvPr>
            <p:ph type="title"/>
          </p:nvPr>
        </p:nvSpPr>
        <p:spPr>
          <a:xfrm>
            <a:off x="538162" y="969359"/>
            <a:ext cx="7850188" cy="636207"/>
          </a:xfrm>
        </p:spPr>
        <p:txBody>
          <a:bodyPr/>
          <a:lstStyle/>
          <a:p>
            <a:r>
              <a:rPr lang="en-GB" dirty="0"/>
              <a:t>MKBA </a:t>
            </a:r>
            <a:r>
              <a:rPr lang="en-GB" dirty="0" err="1"/>
              <a:t>als</a:t>
            </a:r>
            <a:r>
              <a:rPr lang="en-GB" dirty="0"/>
              <a:t> </a:t>
            </a:r>
            <a:r>
              <a:rPr lang="en-GB" dirty="0" err="1"/>
              <a:t>toetsinstrument</a:t>
            </a:r>
            <a:r>
              <a:rPr lang="en-GB" dirty="0"/>
              <a:t>			MKBA </a:t>
            </a:r>
            <a:r>
              <a:rPr lang="en-GB" dirty="0" err="1"/>
              <a:t>als</a:t>
            </a:r>
            <a:r>
              <a:rPr lang="en-GB" dirty="0"/>
              <a:t> </a:t>
            </a:r>
            <a:r>
              <a:rPr lang="en-GB" dirty="0" err="1"/>
              <a:t>planinstrument</a:t>
            </a:r>
            <a:endParaRPr lang="en-GB" dirty="0"/>
          </a:p>
        </p:txBody>
      </p:sp>
      <p:sp>
        <p:nvSpPr>
          <p:cNvPr id="32771" name="Text Box 4"/>
          <p:cNvSpPr txBox="1">
            <a:spLocks noChangeArrowheads="1"/>
          </p:cNvSpPr>
          <p:nvPr/>
        </p:nvSpPr>
        <p:spPr bwMode="auto">
          <a:xfrm>
            <a:off x="2402692" y="1507270"/>
            <a:ext cx="1685090" cy="433068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/>
            <a:r>
              <a:rPr lang="nl-NL" sz="2200" b="1"/>
              <a:t>Maatregel</a:t>
            </a:r>
            <a:endParaRPr lang="nl-NL" sz="2200"/>
          </a:p>
        </p:txBody>
      </p:sp>
      <p:sp>
        <p:nvSpPr>
          <p:cNvPr id="32772" name="Text Box 5"/>
          <p:cNvSpPr txBox="1">
            <a:spLocks noChangeArrowheads="1"/>
          </p:cNvSpPr>
          <p:nvPr/>
        </p:nvSpPr>
        <p:spPr bwMode="auto">
          <a:xfrm>
            <a:off x="1290584" y="2517333"/>
            <a:ext cx="2783560" cy="433068"/>
          </a:xfrm>
          <a:prstGeom prst="rect">
            <a:avLst/>
          </a:prstGeom>
          <a:solidFill>
            <a:srgbClr val="CC99FF">
              <a:alpha val="49019"/>
            </a:srgbClr>
          </a:solidFill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l"/>
            <a:r>
              <a:rPr lang="nl-NL" sz="2200" b="1" dirty="0"/>
              <a:t>Omgevingskwaliteiten</a:t>
            </a:r>
            <a:endParaRPr lang="nl-NL" sz="2200" i="1" dirty="0"/>
          </a:p>
        </p:txBody>
      </p:sp>
      <p:sp>
        <p:nvSpPr>
          <p:cNvPr id="32773" name="Text Box 6"/>
          <p:cNvSpPr txBox="1">
            <a:spLocks noChangeArrowheads="1"/>
          </p:cNvSpPr>
          <p:nvPr/>
        </p:nvSpPr>
        <p:spPr bwMode="auto">
          <a:xfrm>
            <a:off x="2701540" y="3505295"/>
            <a:ext cx="1372604" cy="433068"/>
          </a:xfrm>
          <a:prstGeom prst="rect">
            <a:avLst/>
          </a:prstGeom>
          <a:solidFill>
            <a:srgbClr val="99CC00">
              <a:alpha val="54117"/>
            </a:srgbClr>
          </a:solidFill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 defTabSz="481013"/>
            <a:r>
              <a:rPr lang="nl-NL" sz="2200" b="1" dirty="0"/>
              <a:t>Baten</a:t>
            </a:r>
          </a:p>
        </p:txBody>
      </p:sp>
      <p:sp>
        <p:nvSpPr>
          <p:cNvPr id="32774" name="Text Box 7"/>
          <p:cNvSpPr txBox="1">
            <a:spLocks noChangeArrowheads="1"/>
          </p:cNvSpPr>
          <p:nvPr/>
        </p:nvSpPr>
        <p:spPr bwMode="auto">
          <a:xfrm>
            <a:off x="325418" y="3490402"/>
            <a:ext cx="1143000" cy="433068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l" defTabSz="671513"/>
            <a:r>
              <a:rPr lang="nl-NL" sz="2200" b="1"/>
              <a:t>Kosten</a:t>
            </a:r>
          </a:p>
        </p:txBody>
      </p:sp>
      <p:sp>
        <p:nvSpPr>
          <p:cNvPr id="32775" name="Text Box 8"/>
          <p:cNvSpPr txBox="1">
            <a:spLocks noChangeArrowheads="1"/>
          </p:cNvSpPr>
          <p:nvPr/>
        </p:nvSpPr>
        <p:spPr bwMode="auto">
          <a:xfrm>
            <a:off x="1573911" y="4204074"/>
            <a:ext cx="826165" cy="4330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l"/>
            <a:r>
              <a:rPr lang="nl-NL" sz="2200" b="1"/>
              <a:t>Saldo</a:t>
            </a:r>
          </a:p>
        </p:txBody>
      </p:sp>
      <p:sp>
        <p:nvSpPr>
          <p:cNvPr id="32776" name="Line 9"/>
          <p:cNvSpPr>
            <a:spLocks noChangeShapeType="1"/>
          </p:cNvSpPr>
          <p:nvPr/>
        </p:nvSpPr>
        <p:spPr bwMode="auto">
          <a:xfrm flipH="1">
            <a:off x="660424" y="1636471"/>
            <a:ext cx="1739652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</p:spPr>
        <p:txBody>
          <a:bodyPr wrap="square" lIns="90000" tIns="46800" rIns="90000" bIns="46800" anchor="ctr">
            <a:spAutoFit/>
          </a:bodyPr>
          <a:lstStyle/>
          <a:p>
            <a:endParaRPr lang="nl-NL"/>
          </a:p>
        </p:txBody>
      </p:sp>
      <p:sp>
        <p:nvSpPr>
          <p:cNvPr id="32777" name="Line 10"/>
          <p:cNvSpPr>
            <a:spLocks noChangeShapeType="1"/>
          </p:cNvSpPr>
          <p:nvPr/>
        </p:nvSpPr>
        <p:spPr bwMode="auto">
          <a:xfrm flipH="1">
            <a:off x="678571" y="1613468"/>
            <a:ext cx="2263" cy="1893562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square" lIns="90000" tIns="46800" rIns="90000" bIns="46800" anchor="ctr">
            <a:spAutoFit/>
          </a:bodyPr>
          <a:lstStyle/>
          <a:p>
            <a:endParaRPr lang="nl-NL"/>
          </a:p>
        </p:txBody>
      </p:sp>
      <p:sp>
        <p:nvSpPr>
          <p:cNvPr id="32778" name="Line 11"/>
          <p:cNvSpPr>
            <a:spLocks noChangeShapeType="1"/>
          </p:cNvSpPr>
          <p:nvPr/>
        </p:nvSpPr>
        <p:spPr bwMode="auto">
          <a:xfrm>
            <a:off x="3237292" y="1948628"/>
            <a:ext cx="4770" cy="5378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square" lIns="90000" tIns="46800" rIns="90000" bIns="46800" anchor="ctr">
            <a:spAutoFit/>
          </a:bodyPr>
          <a:lstStyle/>
          <a:p>
            <a:endParaRPr lang="nl-NL">
              <a:solidFill>
                <a:srgbClr val="00B0F0"/>
              </a:solidFill>
            </a:endParaRPr>
          </a:p>
        </p:txBody>
      </p:sp>
      <p:sp>
        <p:nvSpPr>
          <p:cNvPr id="32779" name="Line 12"/>
          <p:cNvSpPr>
            <a:spLocks noChangeShapeType="1"/>
          </p:cNvSpPr>
          <p:nvPr/>
        </p:nvSpPr>
        <p:spPr bwMode="auto">
          <a:xfrm>
            <a:off x="3257585" y="2961645"/>
            <a:ext cx="3178" cy="527119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square" lIns="90000" tIns="46800" rIns="90000" bIns="46800" anchor="ctr">
            <a:spAutoFit/>
          </a:bodyPr>
          <a:lstStyle/>
          <a:p>
            <a:endParaRPr lang="nl-NL">
              <a:solidFill>
                <a:srgbClr val="00B0F0"/>
              </a:solidFill>
            </a:endParaRPr>
          </a:p>
        </p:txBody>
      </p:sp>
      <p:sp>
        <p:nvSpPr>
          <p:cNvPr id="32781" name="Line 14"/>
          <p:cNvSpPr>
            <a:spLocks noChangeShapeType="1"/>
          </p:cNvSpPr>
          <p:nvPr/>
        </p:nvSpPr>
        <p:spPr bwMode="auto">
          <a:xfrm flipH="1" flipV="1">
            <a:off x="2433630" y="4420608"/>
            <a:ext cx="864958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square" lIns="90000" tIns="46800" rIns="90000" bIns="46800" anchor="ctr">
            <a:spAutoFit/>
          </a:bodyPr>
          <a:lstStyle/>
          <a:p>
            <a:endParaRPr lang="nl-NL"/>
          </a:p>
        </p:txBody>
      </p:sp>
      <p:sp>
        <p:nvSpPr>
          <p:cNvPr id="32783" name="Line 16"/>
          <p:cNvSpPr>
            <a:spLocks noChangeShapeType="1"/>
          </p:cNvSpPr>
          <p:nvPr/>
        </p:nvSpPr>
        <p:spPr bwMode="auto">
          <a:xfrm flipV="1">
            <a:off x="678573" y="4399546"/>
            <a:ext cx="928892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square" lIns="90000" tIns="46800" rIns="90000" bIns="46800" anchor="ctr">
            <a:spAutoFit/>
          </a:bodyPr>
          <a:lstStyle/>
          <a:p>
            <a:endParaRPr lang="nl-NL"/>
          </a:p>
        </p:txBody>
      </p:sp>
      <p:sp>
        <p:nvSpPr>
          <p:cNvPr id="18" name="Line 13">
            <a:extLst>
              <a:ext uri="{FF2B5EF4-FFF2-40B4-BE49-F238E27FC236}">
                <a16:creationId xmlns:a16="http://schemas.microsoft.com/office/drawing/2014/main" xmlns="" id="{0DE28D07-3C4D-4959-B90F-ED37E6CD43A8}"/>
              </a:ext>
            </a:extLst>
          </p:cNvPr>
          <p:cNvSpPr>
            <a:spLocks noChangeShapeType="1"/>
          </p:cNvSpPr>
          <p:nvPr/>
        </p:nvSpPr>
        <p:spPr bwMode="auto">
          <a:xfrm>
            <a:off x="675397" y="3940097"/>
            <a:ext cx="3175" cy="480511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</p:spPr>
        <p:txBody>
          <a:bodyPr wrap="square" lIns="90000" tIns="46800" rIns="90000" bIns="46800" anchor="ctr">
            <a:spAutoFit/>
          </a:bodyPr>
          <a:lstStyle/>
          <a:p>
            <a:endParaRPr lang="nl-NL"/>
          </a:p>
        </p:txBody>
      </p:sp>
      <p:sp>
        <p:nvSpPr>
          <p:cNvPr id="19" name="Line 13">
            <a:extLst>
              <a:ext uri="{FF2B5EF4-FFF2-40B4-BE49-F238E27FC236}">
                <a16:creationId xmlns:a16="http://schemas.microsoft.com/office/drawing/2014/main" xmlns="" id="{31B4ACE9-4747-464D-8CF9-F5AD8D21FDC3}"/>
              </a:ext>
            </a:extLst>
          </p:cNvPr>
          <p:cNvSpPr>
            <a:spLocks noChangeShapeType="1"/>
          </p:cNvSpPr>
          <p:nvPr/>
        </p:nvSpPr>
        <p:spPr bwMode="auto">
          <a:xfrm>
            <a:off x="3260763" y="3974022"/>
            <a:ext cx="3175" cy="480511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</p:spPr>
        <p:txBody>
          <a:bodyPr wrap="square" lIns="90000" tIns="46800" rIns="90000" bIns="46800" anchor="ctr">
            <a:spAutoFit/>
          </a:bodyPr>
          <a:lstStyle/>
          <a:p>
            <a:endParaRPr lang="nl-NL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xmlns="" id="{9ADE4979-38E7-455D-A798-D909BFC46F1E}"/>
              </a:ext>
            </a:extLst>
          </p:cNvPr>
          <p:cNvSpPr txBox="1"/>
          <p:nvPr/>
        </p:nvSpPr>
        <p:spPr>
          <a:xfrm>
            <a:off x="1667966" y="1587014"/>
            <a:ext cx="7679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/>
              <a:t>START</a:t>
            </a:r>
          </a:p>
        </p:txBody>
      </p:sp>
      <p:sp>
        <p:nvSpPr>
          <p:cNvPr id="36" name="Text Box 4">
            <a:extLst>
              <a:ext uri="{FF2B5EF4-FFF2-40B4-BE49-F238E27FC236}">
                <a16:creationId xmlns:a16="http://schemas.microsoft.com/office/drawing/2014/main" xmlns="" id="{F89B9F9F-7D2B-4B81-92E2-C3C8527926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6195" y="1486208"/>
            <a:ext cx="1685090" cy="433068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/>
            <a:r>
              <a:rPr lang="nl-NL" sz="2200" b="1"/>
              <a:t>Maatregel</a:t>
            </a:r>
            <a:endParaRPr lang="nl-NL" sz="2200"/>
          </a:p>
        </p:txBody>
      </p:sp>
      <p:sp>
        <p:nvSpPr>
          <p:cNvPr id="37" name="Text Box 5">
            <a:extLst>
              <a:ext uri="{FF2B5EF4-FFF2-40B4-BE49-F238E27FC236}">
                <a16:creationId xmlns:a16="http://schemas.microsoft.com/office/drawing/2014/main" xmlns="" id="{B42DBD0D-43EF-48E4-A3AE-38C7A7D7C4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3358" y="2496271"/>
            <a:ext cx="2783560" cy="433068"/>
          </a:xfrm>
          <a:prstGeom prst="rect">
            <a:avLst/>
          </a:prstGeom>
          <a:solidFill>
            <a:srgbClr val="CC99FF">
              <a:alpha val="49019"/>
            </a:srgbClr>
          </a:solidFill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l"/>
            <a:r>
              <a:rPr lang="nl-NL" sz="2200" b="1" dirty="0"/>
              <a:t>Omgevingskwaliteiten</a:t>
            </a:r>
            <a:endParaRPr lang="nl-NL" sz="2200" i="1" dirty="0"/>
          </a:p>
        </p:txBody>
      </p:sp>
      <p:sp>
        <p:nvSpPr>
          <p:cNvPr id="38" name="Text Box 6">
            <a:extLst>
              <a:ext uri="{FF2B5EF4-FFF2-40B4-BE49-F238E27FC236}">
                <a16:creationId xmlns:a16="http://schemas.microsoft.com/office/drawing/2014/main" xmlns="" id="{DF9BA2D8-9C6A-42C8-8D49-90E0E6C298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35042" y="3484233"/>
            <a:ext cx="1353307" cy="433068"/>
          </a:xfrm>
          <a:prstGeom prst="rect">
            <a:avLst/>
          </a:prstGeom>
          <a:solidFill>
            <a:srgbClr val="99CC00">
              <a:alpha val="54117"/>
            </a:srgbClr>
          </a:solidFill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 defTabSz="481013"/>
            <a:r>
              <a:rPr lang="nl-NL" sz="2200" b="1" dirty="0"/>
              <a:t>Baten</a:t>
            </a:r>
          </a:p>
        </p:txBody>
      </p:sp>
      <p:sp>
        <p:nvSpPr>
          <p:cNvPr id="39" name="Text Box 8">
            <a:extLst>
              <a:ext uri="{FF2B5EF4-FFF2-40B4-BE49-F238E27FC236}">
                <a16:creationId xmlns:a16="http://schemas.microsoft.com/office/drawing/2014/main" xmlns="" id="{8522D22E-B20F-4279-826D-EC863FF9BB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7414" y="4183012"/>
            <a:ext cx="826165" cy="4330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l"/>
            <a:r>
              <a:rPr lang="nl-NL" sz="2200" b="1"/>
              <a:t>Saldo</a:t>
            </a:r>
          </a:p>
        </p:txBody>
      </p:sp>
      <p:sp>
        <p:nvSpPr>
          <p:cNvPr id="40" name="Line 9">
            <a:extLst>
              <a:ext uri="{FF2B5EF4-FFF2-40B4-BE49-F238E27FC236}">
                <a16:creationId xmlns:a16="http://schemas.microsoft.com/office/drawing/2014/main" xmlns="" id="{2FDF19FB-9E7E-437B-A8F8-35E4095A99D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993927" y="1615409"/>
            <a:ext cx="1739652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</p:spPr>
        <p:txBody>
          <a:bodyPr wrap="square" lIns="90000" tIns="46800" rIns="90000" bIns="46800" anchor="ctr">
            <a:spAutoFit/>
          </a:bodyPr>
          <a:lstStyle/>
          <a:p>
            <a:endParaRPr lang="nl-NL"/>
          </a:p>
        </p:txBody>
      </p:sp>
      <p:sp>
        <p:nvSpPr>
          <p:cNvPr id="41" name="Line 10">
            <a:extLst>
              <a:ext uri="{FF2B5EF4-FFF2-40B4-BE49-F238E27FC236}">
                <a16:creationId xmlns:a16="http://schemas.microsoft.com/office/drawing/2014/main" xmlns="" id="{31D175F9-474E-4743-9CB6-74FAAEFB0FF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012074" y="1592406"/>
            <a:ext cx="2263" cy="1893562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square" lIns="90000" tIns="46800" rIns="90000" bIns="46800" anchor="ctr">
            <a:spAutoFit/>
          </a:bodyPr>
          <a:lstStyle/>
          <a:p>
            <a:endParaRPr lang="nl-NL"/>
          </a:p>
        </p:txBody>
      </p:sp>
      <p:sp>
        <p:nvSpPr>
          <p:cNvPr id="42" name="Line 11">
            <a:extLst>
              <a:ext uri="{FF2B5EF4-FFF2-40B4-BE49-F238E27FC236}">
                <a16:creationId xmlns:a16="http://schemas.microsoft.com/office/drawing/2014/main" xmlns="" id="{6D64AC1C-6874-426A-9E50-59733B8533E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632091" y="1948627"/>
            <a:ext cx="0" cy="537799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square" lIns="90000" tIns="46800" rIns="90000" bIns="46800" anchor="ctr">
            <a:spAutoFit/>
          </a:bodyPr>
          <a:lstStyle/>
          <a:p>
            <a:endParaRPr lang="nl-NL"/>
          </a:p>
        </p:txBody>
      </p:sp>
      <p:sp>
        <p:nvSpPr>
          <p:cNvPr id="43" name="Line 12">
            <a:extLst>
              <a:ext uri="{FF2B5EF4-FFF2-40B4-BE49-F238E27FC236}">
                <a16:creationId xmlns:a16="http://schemas.microsoft.com/office/drawing/2014/main" xmlns="" id="{7047EC7D-3B5E-40CC-9917-FE266B095764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624627" y="2929339"/>
            <a:ext cx="0" cy="509699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square" lIns="90000" tIns="46800" rIns="90000" bIns="46800" anchor="ctr">
            <a:spAutoFit/>
          </a:bodyPr>
          <a:lstStyle/>
          <a:p>
            <a:endParaRPr lang="nl-NL"/>
          </a:p>
        </p:txBody>
      </p:sp>
      <p:sp>
        <p:nvSpPr>
          <p:cNvPr id="44" name="Line 14">
            <a:extLst>
              <a:ext uri="{FF2B5EF4-FFF2-40B4-BE49-F238E27FC236}">
                <a16:creationId xmlns:a16="http://schemas.microsoft.com/office/drawing/2014/main" xmlns="" id="{D34BEDCE-9EBC-4276-974B-9F42F5F31595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767133" y="4399546"/>
            <a:ext cx="864958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square" lIns="90000" tIns="46800" rIns="90000" bIns="46800" anchor="ctr">
            <a:spAutoFit/>
          </a:bodyPr>
          <a:lstStyle/>
          <a:p>
            <a:endParaRPr lang="nl-NL"/>
          </a:p>
        </p:txBody>
      </p:sp>
      <p:sp>
        <p:nvSpPr>
          <p:cNvPr id="45" name="Line 16">
            <a:extLst>
              <a:ext uri="{FF2B5EF4-FFF2-40B4-BE49-F238E27FC236}">
                <a16:creationId xmlns:a16="http://schemas.microsoft.com/office/drawing/2014/main" xmlns="" id="{69BFECAD-543C-4223-BAE7-E9307C516A3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012076" y="4378484"/>
            <a:ext cx="928892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square" lIns="90000" tIns="46800" rIns="90000" bIns="46800" anchor="ctr">
            <a:spAutoFit/>
          </a:bodyPr>
          <a:lstStyle/>
          <a:p>
            <a:endParaRPr lang="nl-NL"/>
          </a:p>
        </p:txBody>
      </p:sp>
      <p:sp>
        <p:nvSpPr>
          <p:cNvPr id="46" name="Line 13">
            <a:extLst>
              <a:ext uri="{FF2B5EF4-FFF2-40B4-BE49-F238E27FC236}">
                <a16:creationId xmlns:a16="http://schemas.microsoft.com/office/drawing/2014/main" xmlns="" id="{A4A182C2-2204-40B9-B93A-75BC4410B23D}"/>
              </a:ext>
            </a:extLst>
          </p:cNvPr>
          <p:cNvSpPr>
            <a:spLocks noChangeShapeType="1"/>
          </p:cNvSpPr>
          <p:nvPr/>
        </p:nvSpPr>
        <p:spPr bwMode="auto">
          <a:xfrm>
            <a:off x="5008900" y="3919035"/>
            <a:ext cx="3175" cy="480511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</p:spPr>
        <p:txBody>
          <a:bodyPr wrap="square" lIns="90000" tIns="46800" rIns="90000" bIns="46800" anchor="ctr">
            <a:spAutoFit/>
          </a:bodyPr>
          <a:lstStyle/>
          <a:p>
            <a:endParaRPr lang="nl-NL"/>
          </a:p>
        </p:txBody>
      </p:sp>
      <p:sp>
        <p:nvSpPr>
          <p:cNvPr id="47" name="Line 13">
            <a:extLst>
              <a:ext uri="{FF2B5EF4-FFF2-40B4-BE49-F238E27FC236}">
                <a16:creationId xmlns:a16="http://schemas.microsoft.com/office/drawing/2014/main" xmlns="" id="{F5028613-3FBF-49FF-B94D-7DF877B167F4}"/>
              </a:ext>
            </a:extLst>
          </p:cNvPr>
          <p:cNvSpPr>
            <a:spLocks noChangeShapeType="1"/>
          </p:cNvSpPr>
          <p:nvPr/>
        </p:nvSpPr>
        <p:spPr bwMode="auto">
          <a:xfrm>
            <a:off x="7653963" y="3938363"/>
            <a:ext cx="3175" cy="480511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</p:spPr>
        <p:txBody>
          <a:bodyPr wrap="square" lIns="90000" tIns="46800" rIns="90000" bIns="46800" anchor="ctr">
            <a:spAutoFit/>
          </a:bodyPr>
          <a:lstStyle/>
          <a:p>
            <a:endParaRPr lang="nl-NL"/>
          </a:p>
        </p:txBody>
      </p:sp>
      <p:sp>
        <p:nvSpPr>
          <p:cNvPr id="48" name="Tekstvak 47">
            <a:extLst>
              <a:ext uri="{FF2B5EF4-FFF2-40B4-BE49-F238E27FC236}">
                <a16:creationId xmlns:a16="http://schemas.microsoft.com/office/drawing/2014/main" xmlns="" id="{F923A2C6-6071-463B-B4D7-638CC34B859A}"/>
              </a:ext>
            </a:extLst>
          </p:cNvPr>
          <p:cNvSpPr txBox="1"/>
          <p:nvPr/>
        </p:nvSpPr>
        <p:spPr>
          <a:xfrm>
            <a:off x="7739238" y="3810200"/>
            <a:ext cx="7679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>
                <a:solidFill>
                  <a:srgbClr val="FF0000"/>
                </a:solidFill>
              </a:rPr>
              <a:t>START</a:t>
            </a:r>
          </a:p>
        </p:txBody>
      </p:sp>
      <p:sp>
        <p:nvSpPr>
          <p:cNvPr id="49" name="Text Box 7">
            <a:extLst>
              <a:ext uri="{FF2B5EF4-FFF2-40B4-BE49-F238E27FC236}">
                <a16:creationId xmlns:a16="http://schemas.microsoft.com/office/drawing/2014/main" xmlns="" id="{4CAD039D-3943-4B0F-9578-3CFCB895B2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5451" y="3481003"/>
            <a:ext cx="1143000" cy="433068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l" defTabSz="671513"/>
            <a:r>
              <a:rPr lang="nl-NL" sz="2200" b="1"/>
              <a:t>Kosten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Toetsen op duurzaamheid met MKBA</a:t>
            </a: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259A67-670E-4C64-97AA-2ABF111DB1CB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1"/>
          </p:nvPr>
        </p:nvSpPr>
        <p:spPr>
          <a:xfrm>
            <a:off x="647700" y="1716087"/>
            <a:ext cx="7847901" cy="3160713"/>
          </a:xfrm>
        </p:spPr>
        <p:txBody>
          <a:bodyPr>
            <a:no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nl-NL" dirty="0"/>
              <a:t>Aangedragen plannen toetsen met duurzaamheidscriteria, zoals energieneutraal of biodiversiteit: je kunt niet zien of het netto welzijnseffect positief is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l-NL" dirty="0"/>
              <a:t>Aangedragen plannen toetsen op financieel rendement gaat voorbij aan niet direct incasseerbare effecten, zoals gezondheid, recreatieve beleving, vererving van natuur- en landschap etc.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l-NL" dirty="0"/>
              <a:t>MKBA laat het netto maatschappelijk rendement zien: hierdoor vallen niet duurzame (woningbouw)plannen door de mand</a:t>
            </a:r>
          </a:p>
          <a:p>
            <a:endParaRPr lang="nl-NL" i="1" dirty="0"/>
          </a:p>
        </p:txBody>
      </p:sp>
    </p:spTree>
    <p:extLst>
      <p:ext uri="{BB962C8B-B14F-4D97-AF65-F5344CB8AC3E}">
        <p14:creationId xmlns:p14="http://schemas.microsoft.com/office/powerpoint/2010/main" xmlns="" val="38332353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991B122C-2B2E-4188-B179-25DC9180E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HELP MIJN SALDO IS NEGATIEF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xmlns="" id="{5ADD911B-CF5D-47F9-9FED-2BB828A4E8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259A67-670E-4C64-97AA-2ABF111DB1CB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xmlns="" id="{85A15E90-0736-44C2-A88B-8CE6E86EEF7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dirty="0"/>
              <a:t>Bouwprojecten met positieve financieel saldo (business case), hebben soms negatief maatschappelijk saldo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nl-NL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dirty="0"/>
              <a:t>Een fikse teleurstelling voor de plannenmakers!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nl-NL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dirty="0"/>
              <a:t>Hoe kan dat worden voorkomen?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xmlns="" id="{750C71AF-61FF-44AF-A65A-EA7566CE26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59" t="3940" r="12754" b="17690"/>
          <a:stretch/>
        </p:blipFill>
        <p:spPr>
          <a:xfrm>
            <a:off x="6969599" y="2430533"/>
            <a:ext cx="1531317" cy="1731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26778568"/>
      </p:ext>
    </p:extLst>
  </p:cSld>
  <p:clrMapOvr>
    <a:masterClrMapping/>
  </p:clrMapOvr>
</p:sld>
</file>

<file path=ppt/theme/theme1.xml><?xml version="1.0" encoding="utf-8"?>
<a:theme xmlns:a="http://schemas.openxmlformats.org/drawingml/2006/main" name="nieuwe-wb-presentati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1696</TotalTime>
  <Words>804</Words>
  <Application>Microsoft Office PowerPoint</Application>
  <PresentationFormat>Diavoorstelling (16:9)</PresentationFormat>
  <Paragraphs>221</Paragraphs>
  <Slides>18</Slides>
  <Notes>6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18</vt:i4>
      </vt:variant>
    </vt:vector>
  </HeadingPairs>
  <TitlesOfParts>
    <vt:vector size="19" baseType="lpstr">
      <vt:lpstr>nieuwe-wb-presentatie</vt:lpstr>
      <vt:lpstr>Dia 1</vt:lpstr>
      <vt:lpstr>Centrale vragen van vanavond</vt:lpstr>
      <vt:lpstr>Wat is MKBA (maatschappelijke kosten baten analyse</vt:lpstr>
      <vt:lpstr>Dia 4</vt:lpstr>
      <vt:lpstr>Voorbeelden</vt:lpstr>
      <vt:lpstr>Van welke omgevingskwaliteiten kunnen we de baten wel/niet bepalen?</vt:lpstr>
      <vt:lpstr>MKBA als toetsinstrument   MKBA als planinstrument</vt:lpstr>
      <vt:lpstr>Toetsen op duurzaamheid met MKBA</vt:lpstr>
      <vt:lpstr>HELP MIJN SALDO IS NEGATIEF</vt:lpstr>
      <vt:lpstr>Baatgericht plannen met MKBA</vt:lpstr>
      <vt:lpstr>Wanneer zijn baten groot?</vt:lpstr>
      <vt:lpstr>Dia 12</vt:lpstr>
      <vt:lpstr>Even bedenktijd ……..</vt:lpstr>
      <vt:lpstr>Dia 14</vt:lpstr>
      <vt:lpstr>De ‘take home message’</vt:lpstr>
      <vt:lpstr>Dia 16</vt:lpstr>
      <vt:lpstr>Dia 17</vt:lpstr>
      <vt:lpstr>Dia 18</vt:lpstr>
    </vt:vector>
  </TitlesOfParts>
  <Company>Witteveen+Bos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diep</dc:creator>
  <cp:lastModifiedBy>HP</cp:lastModifiedBy>
  <cp:revision>224</cp:revision>
  <cp:lastPrinted>2014-10-08T14:54:58Z</cp:lastPrinted>
  <dcterms:created xsi:type="dcterms:W3CDTF">2015-05-13T14:19:52Z</dcterms:created>
  <dcterms:modified xsi:type="dcterms:W3CDTF">2021-03-02T10:30:38Z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aal">
    <vt:lpwstr>nl</vt:lpwstr>
  </property>
</Properties>
</file>