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2" r:id="rId2"/>
  </p:sldMasterIdLst>
  <p:notesMasterIdLst>
    <p:notesMasterId r:id="rId36"/>
  </p:notesMasterIdLst>
  <p:handoutMasterIdLst>
    <p:handoutMasterId r:id="rId37"/>
  </p:handoutMasterIdLst>
  <p:sldIdLst>
    <p:sldId id="272" r:id="rId3"/>
    <p:sldId id="270" r:id="rId4"/>
    <p:sldId id="271" r:id="rId5"/>
    <p:sldId id="303" r:id="rId6"/>
    <p:sldId id="304" r:id="rId7"/>
    <p:sldId id="307" r:id="rId8"/>
    <p:sldId id="308" r:id="rId9"/>
    <p:sldId id="309" r:id="rId10"/>
    <p:sldId id="302" r:id="rId11"/>
    <p:sldId id="278" r:id="rId12"/>
    <p:sldId id="275" r:id="rId13"/>
    <p:sldId id="277" r:id="rId14"/>
    <p:sldId id="276"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5" r:id="rId31"/>
    <p:sldId id="298" r:id="rId32"/>
    <p:sldId id="299" r:id="rId33"/>
    <p:sldId id="296" r:id="rId34"/>
    <p:sldId id="274" r:id="rId35"/>
  </p:sldIdLst>
  <p:sldSz cx="9144000" cy="6858000" type="screen4x3"/>
  <p:notesSz cx="6858000" cy="9144000"/>
  <p:defaultTextStyle>
    <a:defPPr>
      <a:defRPr lang="nl-NL"/>
    </a:defPPr>
    <a:lvl1pPr algn="ctr" rtl="0" eaLnBrk="0" fontAlgn="base" hangingPunct="0">
      <a:spcBef>
        <a:spcPct val="0"/>
      </a:spcBef>
      <a:spcAft>
        <a:spcPct val="0"/>
      </a:spcAft>
      <a:defRPr sz="2400" kern="1200">
        <a:solidFill>
          <a:schemeClr val="tx1"/>
        </a:solidFill>
        <a:latin typeface="Times" charset="0"/>
        <a:ea typeface="+mn-ea"/>
        <a:cs typeface="+mn-cs"/>
      </a:defRPr>
    </a:lvl1pPr>
    <a:lvl2pPr marL="457200" algn="ctr" rtl="0" eaLnBrk="0" fontAlgn="base" hangingPunct="0">
      <a:spcBef>
        <a:spcPct val="0"/>
      </a:spcBef>
      <a:spcAft>
        <a:spcPct val="0"/>
      </a:spcAft>
      <a:defRPr sz="2400" kern="1200">
        <a:solidFill>
          <a:schemeClr val="tx1"/>
        </a:solidFill>
        <a:latin typeface="Times" charset="0"/>
        <a:ea typeface="+mn-ea"/>
        <a:cs typeface="+mn-cs"/>
      </a:defRPr>
    </a:lvl2pPr>
    <a:lvl3pPr marL="914400" algn="ctr" rtl="0" eaLnBrk="0" fontAlgn="base" hangingPunct="0">
      <a:spcBef>
        <a:spcPct val="0"/>
      </a:spcBef>
      <a:spcAft>
        <a:spcPct val="0"/>
      </a:spcAft>
      <a:defRPr sz="2400" kern="1200">
        <a:solidFill>
          <a:schemeClr val="tx1"/>
        </a:solidFill>
        <a:latin typeface="Times" charset="0"/>
        <a:ea typeface="+mn-ea"/>
        <a:cs typeface="+mn-cs"/>
      </a:defRPr>
    </a:lvl3pPr>
    <a:lvl4pPr marL="1371600" algn="ctr" rtl="0" eaLnBrk="0" fontAlgn="base" hangingPunct="0">
      <a:spcBef>
        <a:spcPct val="0"/>
      </a:spcBef>
      <a:spcAft>
        <a:spcPct val="0"/>
      </a:spcAft>
      <a:defRPr sz="2400" kern="1200">
        <a:solidFill>
          <a:schemeClr val="tx1"/>
        </a:solidFill>
        <a:latin typeface="Times" charset="0"/>
        <a:ea typeface="+mn-ea"/>
        <a:cs typeface="+mn-cs"/>
      </a:defRPr>
    </a:lvl4pPr>
    <a:lvl5pPr marL="1828800" algn="ctr"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FFFF"/>
    <a:srgbClr val="99FFFF"/>
    <a:srgbClr val="0099CC"/>
    <a:srgbClr val="FFFF33"/>
    <a:srgbClr val="003399"/>
    <a:srgbClr val="3366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65" autoAdjust="0"/>
    <p:restoredTop sz="90929"/>
  </p:normalViewPr>
  <p:slideViewPr>
    <p:cSldViewPr>
      <p:cViewPr varScale="1">
        <p:scale>
          <a:sx n="68" d="100"/>
          <a:sy n="68" d="100"/>
        </p:scale>
        <p:origin x="-1614" y="-90"/>
      </p:cViewPr>
      <p:guideLst>
        <p:guide orient="horz" pos="2160"/>
        <p:guide pos="2880"/>
      </p:guideLst>
    </p:cSldViewPr>
  </p:slideViewPr>
  <p:notesTextViewPr>
    <p:cViewPr>
      <p:scale>
        <a:sx n="100" d="100"/>
        <a:sy n="100" d="100"/>
      </p:scale>
      <p:origin x="0" y="0"/>
    </p:cViewPr>
  </p:notesTextViewPr>
  <p:notesViewPr>
    <p:cSldViewPr>
      <p:cViewPr varScale="1">
        <p:scale>
          <a:sx n="51" d="100"/>
          <a:sy n="51" d="100"/>
        </p:scale>
        <p:origin x="-1896" y="-8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95CD91B-4073-409F-81C2-7E7F2155FDDD}" type="slidenum">
              <a:rPr lang="en-US"/>
              <a:pPr/>
              <a:t>‹nr.›</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2150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150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2151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5FED130-BC9A-4D58-9480-70C57BEFC6C4}" type="slidenum">
              <a:rPr lang="en-US"/>
              <a:pPr/>
              <a:t>‹nr.›</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charset="0"/>
        <a:ea typeface="+mn-ea"/>
        <a:cs typeface="+mn-cs"/>
      </a:defRPr>
    </a:lvl1pPr>
    <a:lvl2pPr marL="457200" algn="l" rtl="0" fontAlgn="base">
      <a:spcBef>
        <a:spcPct val="30000"/>
      </a:spcBef>
      <a:spcAft>
        <a:spcPct val="0"/>
      </a:spcAft>
      <a:defRPr sz="1200" kern="1200">
        <a:solidFill>
          <a:schemeClr val="tx1"/>
        </a:solidFill>
        <a:latin typeface="Times" charset="0"/>
        <a:ea typeface="+mn-ea"/>
        <a:cs typeface="+mn-cs"/>
      </a:defRPr>
    </a:lvl2pPr>
    <a:lvl3pPr marL="914400" algn="l" rtl="0" fontAlgn="base">
      <a:spcBef>
        <a:spcPct val="30000"/>
      </a:spcBef>
      <a:spcAft>
        <a:spcPct val="0"/>
      </a:spcAft>
      <a:defRPr sz="1200" kern="1200">
        <a:solidFill>
          <a:schemeClr val="tx1"/>
        </a:solidFill>
        <a:latin typeface="Times" charset="0"/>
        <a:ea typeface="+mn-ea"/>
        <a:cs typeface="+mn-cs"/>
      </a:defRPr>
    </a:lvl3pPr>
    <a:lvl4pPr marL="1371600" algn="l" rtl="0" fontAlgn="base">
      <a:spcBef>
        <a:spcPct val="30000"/>
      </a:spcBef>
      <a:spcAft>
        <a:spcPct val="0"/>
      </a:spcAft>
      <a:defRPr sz="1200" kern="1200">
        <a:solidFill>
          <a:schemeClr val="tx1"/>
        </a:solidFill>
        <a:latin typeface="Times" charset="0"/>
        <a:ea typeface="+mn-ea"/>
        <a:cs typeface="+mn-cs"/>
      </a:defRPr>
    </a:lvl4pPr>
    <a:lvl5pPr marL="1828800" algn="l" rtl="0" fontAlgn="base">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05FED130-BC9A-4D58-9480-70C57BEFC6C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05FED130-BC9A-4D58-9480-70C57BEFC6C4}"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05FED130-BC9A-4D58-9480-70C57BEFC6C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05FED130-BC9A-4D58-9480-70C57BEFC6C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05FED130-BC9A-4D58-9480-70C57BEFC6C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Weerstandscapaciteit:</a:t>
            </a:r>
          </a:p>
          <a:p>
            <a:pPr>
              <a:buFont typeface="Arial" pitchFamily="34" charset="0"/>
              <a:buChar char="•"/>
            </a:pPr>
            <a:r>
              <a:rPr lang="nl-NL" baseline="0" dirty="0" smtClean="0"/>
              <a:t> EV</a:t>
            </a:r>
          </a:p>
          <a:p>
            <a:pPr>
              <a:buFont typeface="Arial" pitchFamily="34" charset="0"/>
              <a:buChar char="•"/>
            </a:pPr>
            <a:r>
              <a:rPr lang="nl-NL" baseline="0" dirty="0" smtClean="0"/>
              <a:t> Onbenutte inkomstenbronnen (belastingcapaciteit € 1,6 </a:t>
            </a:r>
            <a:r>
              <a:rPr lang="nl-NL" baseline="0" dirty="0" err="1" smtClean="0"/>
              <a:t>mln</a:t>
            </a:r>
            <a:r>
              <a:rPr lang="nl-NL" baseline="0" dirty="0" smtClean="0"/>
              <a:t>)</a:t>
            </a:r>
          </a:p>
          <a:p>
            <a:pPr>
              <a:buFont typeface="Arial" pitchFamily="34" charset="0"/>
              <a:buChar char="•"/>
            </a:pPr>
            <a:r>
              <a:rPr lang="nl-NL" baseline="0" dirty="0" smtClean="0"/>
              <a:t> Bezuinigingsmogelijkheden</a:t>
            </a:r>
          </a:p>
          <a:p>
            <a:pPr>
              <a:buFont typeface="Arial" pitchFamily="34" charset="0"/>
              <a:buChar char="•"/>
            </a:pPr>
            <a:r>
              <a:rPr lang="nl-NL" baseline="0" dirty="0" smtClean="0"/>
              <a:t> Onvoorzien</a:t>
            </a:r>
          </a:p>
          <a:p>
            <a:pPr>
              <a:buFont typeface="Arial" pitchFamily="34" charset="0"/>
              <a:buNone/>
            </a:pPr>
            <a:endParaRPr lang="nl-NL" baseline="0" dirty="0" smtClean="0"/>
          </a:p>
          <a:p>
            <a:pPr>
              <a:buFont typeface="Arial" pitchFamily="34" charset="0"/>
              <a:buNone/>
            </a:pPr>
            <a:endParaRPr lang="nl-NL" baseline="0" dirty="0" smtClean="0"/>
          </a:p>
          <a:p>
            <a:pPr>
              <a:buFont typeface="Arial" pitchFamily="34" charset="0"/>
              <a:buChar char="•"/>
            </a:pP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05FED130-BC9A-4D58-9480-70C57BEFC6C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smtClean="0"/>
          </a:p>
          <a:p>
            <a:r>
              <a:rPr lang="nl-NL" sz="1200" kern="1200" baseline="0" dirty="0" smtClean="0">
                <a:solidFill>
                  <a:schemeClr val="tx1"/>
                </a:solidFill>
                <a:latin typeface="Times" charset="0"/>
                <a:ea typeface="+mn-ea"/>
                <a:cs typeface="+mn-cs"/>
              </a:rPr>
              <a:t>Scope:</a:t>
            </a:r>
          </a:p>
          <a:p>
            <a:r>
              <a:rPr lang="nl-NL" sz="1200" kern="1200" baseline="0" dirty="0" smtClean="0">
                <a:solidFill>
                  <a:schemeClr val="tx1"/>
                </a:solidFill>
                <a:latin typeface="Times" charset="0"/>
                <a:ea typeface="+mn-ea"/>
                <a:cs typeface="+mn-cs"/>
              </a:rPr>
              <a:t>Het juridische begrip rechtmatigheid heeft betrekking op alle geldende wetten en regels. Rechtmatigheid is dan het handelen in overeenstemming met alle wetten en regels. Het begrip rechtmatigheid in het kader van de accountantscontrole is een minder omvattend begrip. </a:t>
            </a:r>
            <a:endParaRPr lang="nl-NL" dirty="0" smtClean="0"/>
          </a:p>
          <a:p>
            <a:endParaRPr lang="nl-NL" dirty="0" smtClean="0"/>
          </a:p>
          <a:p>
            <a:r>
              <a:rPr lang="nl-NL" dirty="0" smtClean="0"/>
              <a:t>Definitie:</a:t>
            </a:r>
          </a:p>
          <a:p>
            <a:r>
              <a:rPr lang="nl-NL" sz="1200" kern="1200" baseline="0" dirty="0" smtClean="0">
                <a:solidFill>
                  <a:schemeClr val="tx1"/>
                </a:solidFill>
                <a:latin typeface="Times" charset="0"/>
                <a:ea typeface="+mn-ea"/>
                <a:cs typeface="+mn-cs"/>
              </a:rPr>
              <a:t>de in de rekening verantwoorde lasten, baten en balansmutaties zijn rechtmatig tot stand</a:t>
            </a:r>
          </a:p>
          <a:p>
            <a:r>
              <a:rPr lang="nl-NL" sz="1200" kern="1200" baseline="0" dirty="0" smtClean="0">
                <a:solidFill>
                  <a:schemeClr val="tx1"/>
                </a:solidFill>
                <a:latin typeface="Times" charset="0"/>
                <a:ea typeface="+mn-ea"/>
                <a:cs typeface="+mn-cs"/>
              </a:rPr>
              <a:t>gekomen, dat wil zeggen "in overeenstemming zijn met de begroting en met de van</a:t>
            </a:r>
          </a:p>
          <a:p>
            <a:r>
              <a:rPr lang="nl-NL" sz="1200" kern="1200" baseline="0" dirty="0" smtClean="0">
                <a:solidFill>
                  <a:schemeClr val="tx1"/>
                </a:solidFill>
                <a:latin typeface="Times" charset="0"/>
                <a:ea typeface="+mn-ea"/>
                <a:cs typeface="+mn-cs"/>
              </a:rPr>
              <a:t>toepassing </a:t>
            </a:r>
            <a:r>
              <a:rPr lang="nl-NL" sz="1200" kern="1200" baseline="0" dirty="0" err="1" smtClean="0">
                <a:solidFill>
                  <a:schemeClr val="tx1"/>
                </a:solidFill>
                <a:latin typeface="Times" charset="0"/>
                <a:ea typeface="+mn-ea"/>
                <a:cs typeface="+mn-cs"/>
              </a:rPr>
              <a:t>zijnde</a:t>
            </a:r>
            <a:r>
              <a:rPr lang="nl-NL" sz="1200" kern="1200" baseline="0" dirty="0" smtClean="0">
                <a:solidFill>
                  <a:schemeClr val="tx1"/>
                </a:solidFill>
                <a:latin typeface="Times" charset="0"/>
                <a:ea typeface="+mn-ea"/>
                <a:cs typeface="+mn-cs"/>
              </a:rPr>
              <a:t> wettelijke regelingen, waaronder gemeentelijke verordeningen ".</a:t>
            </a:r>
            <a:endParaRPr lang="nl-NL" dirty="0"/>
          </a:p>
        </p:txBody>
      </p:sp>
      <p:sp>
        <p:nvSpPr>
          <p:cNvPr id="4" name="Tijdelijke aanduiding voor dianummer 3"/>
          <p:cNvSpPr>
            <a:spLocks noGrp="1"/>
          </p:cNvSpPr>
          <p:nvPr>
            <p:ph type="sldNum" sz="quarter" idx="10"/>
          </p:nvPr>
        </p:nvSpPr>
        <p:spPr/>
        <p:txBody>
          <a:bodyPr/>
          <a:lstStyle/>
          <a:p>
            <a:fld id="{05FED130-BC9A-4D58-9480-70C57BEFC6C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Medebewindstaken:</a:t>
            </a:r>
          </a:p>
          <a:p>
            <a:r>
              <a:rPr lang="nl-NL" dirty="0" smtClean="0"/>
              <a:t>Provincie: ruimtelijke ordening, bouwen, milieu, huisvesting, monumenten en constructieve veiligheid van bouwwerken</a:t>
            </a:r>
          </a:p>
          <a:p>
            <a:r>
              <a:rPr lang="nl-NL" dirty="0" smtClean="0"/>
              <a:t>Rijk: onderwijswetten en sociale zaken</a:t>
            </a:r>
            <a:endParaRPr lang="nl-NL" dirty="0"/>
          </a:p>
        </p:txBody>
      </p:sp>
      <p:sp>
        <p:nvSpPr>
          <p:cNvPr id="4" name="Tijdelijke aanduiding voor dianummer 3"/>
          <p:cNvSpPr>
            <a:spLocks noGrp="1"/>
          </p:cNvSpPr>
          <p:nvPr>
            <p:ph type="sldNum" sz="quarter" idx="10"/>
          </p:nvPr>
        </p:nvSpPr>
        <p:spPr/>
        <p:txBody>
          <a:bodyPr/>
          <a:lstStyle/>
          <a:p>
            <a:fld id="{05FED130-BC9A-4D58-9480-70C57BEFC6C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05FED130-BC9A-4D58-9480-70C57BEFC6C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05FED130-BC9A-4D58-9480-70C57BEFC6C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Alleen titel">
    <p:bg>
      <p:bgPr>
        <a:blipFill dpi="0" rotWithShape="0">
          <a:blip r:embed="rId2" cstate="print">
            <a:lum/>
          </a:blip>
          <a:srcRect/>
          <a:stretch>
            <a:fillRect l="-6000" r="-6000"/>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143372" y="714356"/>
            <a:ext cx="4714908" cy="1285884"/>
          </a:xfrm>
        </p:spPr>
        <p:txBody>
          <a:bodyPr/>
          <a:lstStyle>
            <a:lvl1pPr algn="r">
              <a:defRPr sz="2800" baseline="0">
                <a:solidFill>
                  <a:schemeClr val="bg1"/>
                </a:solidFill>
              </a:defRPr>
            </a:lvl1pPr>
          </a:lstStyle>
          <a:p>
            <a:r>
              <a:rPr lang="nl-NL" dirty="0" smtClean="0"/>
              <a:t>Klik om een titel te maken</a:t>
            </a:r>
            <a:endParaRPr lang="nl-NL" dirty="0"/>
          </a:p>
        </p:txBody>
      </p:sp>
      <p:sp>
        <p:nvSpPr>
          <p:cNvPr id="3" name="Tijdelijke aanduiding voor datum 2"/>
          <p:cNvSpPr>
            <a:spLocks noGrp="1"/>
          </p:cNvSpPr>
          <p:nvPr>
            <p:ph type="dt" sz="half" idx="10"/>
          </p:nvPr>
        </p:nvSpPr>
        <p:spPr/>
        <p:txBody>
          <a:bodyPr/>
          <a:lstStyle>
            <a:lvl1pPr>
              <a:defRPr/>
            </a:lvl1pPr>
          </a:lstStyle>
          <a:p>
            <a:endParaRPr lang="nl-NL"/>
          </a:p>
        </p:txBody>
      </p:sp>
      <p:sp>
        <p:nvSpPr>
          <p:cNvPr id="4" name="Tijdelijke aanduiding voor voettekst 3"/>
          <p:cNvSpPr>
            <a:spLocks noGrp="1"/>
          </p:cNvSpPr>
          <p:nvPr>
            <p:ph type="ftr" sz="quarter" idx="11"/>
          </p:nvPr>
        </p:nvSpPr>
        <p:spPr/>
        <p:txBody>
          <a:bodyPr/>
          <a:lstStyle>
            <a:lvl1pPr>
              <a:defRPr/>
            </a:lvl1pPr>
          </a:lstStyle>
          <a:p>
            <a:endParaRPr lang="nl-NL"/>
          </a:p>
        </p:txBody>
      </p:sp>
      <p:sp>
        <p:nvSpPr>
          <p:cNvPr id="5" name="Tijdelijke aanduiding voor dianummer 4"/>
          <p:cNvSpPr>
            <a:spLocks noGrp="1"/>
          </p:cNvSpPr>
          <p:nvPr>
            <p:ph type="sldNum" sz="quarter" idx="12"/>
          </p:nvPr>
        </p:nvSpPr>
        <p:spPr/>
        <p:txBody>
          <a:bodyPr/>
          <a:lstStyle>
            <a:lvl1pPr>
              <a:defRPr/>
            </a:lvl1pPr>
          </a:lstStyle>
          <a:p>
            <a:fld id="{0724438A-8FA9-48C8-9C8F-D5CDC5210A8F}" type="slidenum">
              <a:rPr lang="nl-NL"/>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EB1DBAAC-384E-4A86-824F-02FFAAFDF4D7}" type="slidenum">
              <a:rPr lang="nl-NL"/>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934200" y="381000"/>
            <a:ext cx="1524000" cy="601980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2362200" y="381000"/>
            <a:ext cx="4419600" cy="60198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5B94D15E-B6A3-45AF-BEC0-4AB3872C0E07}" type="slidenum">
              <a:rPr lang="nl-NL"/>
              <a:pPr/>
              <a:t>‹nr.›</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Object">
    <p:spTree>
      <p:nvGrpSpPr>
        <p:cNvPr id="1" name=""/>
        <p:cNvGrpSpPr/>
        <p:nvPr/>
      </p:nvGrpSpPr>
      <p:grpSpPr>
        <a:xfrm>
          <a:off x="0" y="0"/>
          <a:ext cx="0" cy="0"/>
          <a:chOff x="0" y="0"/>
          <a:chExt cx="0" cy="0"/>
        </a:xfrm>
      </p:grpSpPr>
      <p:sp>
        <p:nvSpPr>
          <p:cNvPr id="2" name="Tijdelijke aanduiding voor inhoud 1"/>
          <p:cNvSpPr>
            <a:spLocks noGrp="1"/>
          </p:cNvSpPr>
          <p:nvPr>
            <p:ph/>
          </p:nvPr>
        </p:nvSpPr>
        <p:spPr>
          <a:xfrm>
            <a:off x="2362200" y="381000"/>
            <a:ext cx="6096000" cy="6019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3" name="Tijdelijke aanduiding voor datum 2"/>
          <p:cNvSpPr>
            <a:spLocks noGrp="1"/>
          </p:cNvSpPr>
          <p:nvPr>
            <p:ph type="dt" sz="half" idx="10"/>
          </p:nvPr>
        </p:nvSpPr>
        <p:spPr>
          <a:xfrm>
            <a:off x="685800" y="6248400"/>
            <a:ext cx="1905000" cy="457200"/>
          </a:xfrm>
        </p:spPr>
        <p:txBody>
          <a:bodyPr/>
          <a:lstStyle>
            <a:lvl1pPr>
              <a:defRPr/>
            </a:lvl1pPr>
          </a:lstStyle>
          <a:p>
            <a:endParaRPr lang="nl-NL"/>
          </a:p>
        </p:txBody>
      </p:sp>
      <p:sp>
        <p:nvSpPr>
          <p:cNvPr id="4" name="Tijdelijke aanduiding voor voettekst 3"/>
          <p:cNvSpPr>
            <a:spLocks noGrp="1"/>
          </p:cNvSpPr>
          <p:nvPr>
            <p:ph type="ftr" sz="quarter" idx="11"/>
          </p:nvPr>
        </p:nvSpPr>
        <p:spPr>
          <a:xfrm>
            <a:off x="3124200" y="6248400"/>
            <a:ext cx="2895600" cy="457200"/>
          </a:xfrm>
        </p:spPr>
        <p:txBody>
          <a:bodyPr/>
          <a:lstStyle>
            <a:lvl1pPr>
              <a:defRPr/>
            </a:lvl1pPr>
          </a:lstStyle>
          <a:p>
            <a:endParaRPr lang="nl-NL"/>
          </a:p>
        </p:txBody>
      </p:sp>
      <p:sp>
        <p:nvSpPr>
          <p:cNvPr id="5" name="Tijdelijke aanduiding voor dianummer 4"/>
          <p:cNvSpPr>
            <a:spLocks noGrp="1"/>
          </p:cNvSpPr>
          <p:nvPr>
            <p:ph type="sldNum" sz="quarter" idx="12"/>
          </p:nvPr>
        </p:nvSpPr>
        <p:spPr>
          <a:xfrm>
            <a:off x="6553200" y="6248400"/>
            <a:ext cx="1905000" cy="457200"/>
          </a:xfrm>
        </p:spPr>
        <p:txBody>
          <a:bodyPr/>
          <a:lstStyle>
            <a:lvl1pPr>
              <a:defRPr/>
            </a:lvl1pPr>
          </a:lstStyle>
          <a:p>
            <a:fld id="{807495C8-93DB-4A70-AFB9-721A0CF370FE}" type="slidenum">
              <a:rPr lang="nl-NL"/>
              <a:pPr/>
              <a:t>‹nr.›</a:t>
            </a:fld>
            <a:endParaRPr lang="nl-N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el, tekst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2362200" y="381000"/>
            <a:ext cx="6096000" cy="1143000"/>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2362200" y="1752600"/>
            <a:ext cx="2971800" cy="464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quarter" idx="2"/>
          </p:nvPr>
        </p:nvSpPr>
        <p:spPr>
          <a:xfrm>
            <a:off x="5486400" y="1752600"/>
            <a:ext cx="2971800" cy="22479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inhoud 4"/>
          <p:cNvSpPr>
            <a:spLocks noGrp="1"/>
          </p:cNvSpPr>
          <p:nvPr>
            <p:ph sz="quarter" idx="3"/>
          </p:nvPr>
        </p:nvSpPr>
        <p:spPr>
          <a:xfrm>
            <a:off x="5486400" y="4152900"/>
            <a:ext cx="2971800" cy="22479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datum 5"/>
          <p:cNvSpPr>
            <a:spLocks noGrp="1"/>
          </p:cNvSpPr>
          <p:nvPr>
            <p:ph type="dt" sz="half" idx="10"/>
          </p:nvPr>
        </p:nvSpPr>
        <p:spPr>
          <a:xfrm>
            <a:off x="685800" y="6248400"/>
            <a:ext cx="1905000" cy="457200"/>
          </a:xfrm>
        </p:spPr>
        <p:txBody>
          <a:bodyPr/>
          <a:lstStyle>
            <a:lvl1pPr>
              <a:defRPr/>
            </a:lvl1pPr>
          </a:lstStyle>
          <a:p>
            <a:endParaRPr lang="nl-NL"/>
          </a:p>
        </p:txBody>
      </p:sp>
      <p:sp>
        <p:nvSpPr>
          <p:cNvPr id="7" name="Tijdelijke aanduiding voor voettekst 6"/>
          <p:cNvSpPr>
            <a:spLocks noGrp="1"/>
          </p:cNvSpPr>
          <p:nvPr>
            <p:ph type="ftr" sz="quarter" idx="11"/>
          </p:nvPr>
        </p:nvSpPr>
        <p:spPr>
          <a:xfrm>
            <a:off x="3124200" y="6248400"/>
            <a:ext cx="2895600" cy="457200"/>
          </a:xfrm>
        </p:spPr>
        <p:txBody>
          <a:bodyPr/>
          <a:lstStyle>
            <a:lvl1pPr>
              <a:defRPr/>
            </a:lvl1pPr>
          </a:lstStyle>
          <a:p>
            <a:endParaRPr lang="nl-NL"/>
          </a:p>
        </p:txBody>
      </p:sp>
      <p:sp>
        <p:nvSpPr>
          <p:cNvPr id="8" name="Tijdelijke aanduiding voor dianummer 7"/>
          <p:cNvSpPr>
            <a:spLocks noGrp="1"/>
          </p:cNvSpPr>
          <p:nvPr>
            <p:ph type="sldNum" sz="quarter" idx="12"/>
          </p:nvPr>
        </p:nvSpPr>
        <p:spPr>
          <a:xfrm>
            <a:off x="6553200" y="6248400"/>
            <a:ext cx="1905000" cy="457200"/>
          </a:xfrm>
        </p:spPr>
        <p:txBody>
          <a:bodyPr/>
          <a:lstStyle>
            <a:lvl1pPr>
              <a:defRPr/>
            </a:lvl1pPr>
          </a:lstStyle>
          <a:p>
            <a:fld id="{399BAB74-CE4D-486E-A6F2-D90F9BE5B350}" type="slidenum">
              <a:rPr lang="nl-NL"/>
              <a:pPr/>
              <a:t>‹nr.›</a:t>
            </a:fld>
            <a:endParaRPr lang="nl-N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9CD3A4EB-A747-46E5-98D0-A86C77DBA935}" type="datetimeFigureOut">
              <a:rPr lang="nl-NL" smtClean="0"/>
              <a:pPr/>
              <a:t>9-5-2014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2B84AFD-C88E-4ECB-AAC2-7A133E7536A7}" type="slidenum">
              <a:rPr lang="nl-NL" smtClean="0"/>
              <a:pPr/>
              <a:t>‹nr.›</a:t>
            </a:fld>
            <a:endParaRPr lang="nl-NL"/>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CD3A4EB-A747-46E5-98D0-A86C77DBA935}" type="datetimeFigureOut">
              <a:rPr lang="nl-NL" smtClean="0"/>
              <a:pPr/>
              <a:t>9-5-2014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2B84AFD-C88E-4ECB-AAC2-7A133E7536A7}" type="slidenum">
              <a:rPr lang="nl-NL" smtClean="0"/>
              <a:pPr/>
              <a:t>‹nr.›</a:t>
            </a:fld>
            <a:endParaRPr lang="nl-N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9CD3A4EB-A747-46E5-98D0-A86C77DBA935}" type="datetimeFigureOut">
              <a:rPr lang="nl-NL" smtClean="0"/>
              <a:pPr/>
              <a:t>9-5-2014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2B84AFD-C88E-4ECB-AAC2-7A133E7536A7}" type="slidenum">
              <a:rPr lang="nl-NL" smtClean="0"/>
              <a:pPr/>
              <a:t>‹nr.›</a:t>
            </a:fld>
            <a:endParaRPr lang="nl-N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9CD3A4EB-A747-46E5-98D0-A86C77DBA935}" type="datetimeFigureOut">
              <a:rPr lang="nl-NL" smtClean="0"/>
              <a:pPr/>
              <a:t>9-5-2014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2B84AFD-C88E-4ECB-AAC2-7A133E7536A7}" type="slidenum">
              <a:rPr lang="nl-NL" smtClean="0"/>
              <a:pPr/>
              <a:t>‹nr.›</a:t>
            </a:fld>
            <a:endParaRPr lang="nl-N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9CD3A4EB-A747-46E5-98D0-A86C77DBA935}" type="datetimeFigureOut">
              <a:rPr lang="nl-NL" smtClean="0"/>
              <a:pPr/>
              <a:t>9-5-2014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D2B84AFD-C88E-4ECB-AAC2-7A133E7536A7}" type="slidenum">
              <a:rPr lang="nl-NL" smtClean="0"/>
              <a:pPr/>
              <a:t>‹nr.›</a:t>
            </a:fld>
            <a:endParaRPr lang="nl-N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9CD3A4EB-A747-46E5-98D0-A86C77DBA935}" type="datetimeFigureOut">
              <a:rPr lang="nl-NL" smtClean="0"/>
              <a:pPr/>
              <a:t>9-5-2014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D2B84AFD-C88E-4ECB-AAC2-7A133E7536A7}"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7C295143-6C96-482D-9D27-38AA2FEA86BF}" type="slidenum">
              <a:rPr lang="nl-NL"/>
              <a:pPr/>
              <a:t>‹nr.›</a:t>
            </a:fld>
            <a:endParaRPr lang="nl-N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CD3A4EB-A747-46E5-98D0-A86C77DBA935}" type="datetimeFigureOut">
              <a:rPr lang="nl-NL" smtClean="0"/>
              <a:pPr/>
              <a:t>9-5-2014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D2B84AFD-C88E-4ECB-AAC2-7A133E7536A7}" type="slidenum">
              <a:rPr lang="nl-NL" smtClean="0"/>
              <a:pPr/>
              <a:t>‹nr.›</a:t>
            </a:fld>
            <a:endParaRPr lang="nl-NL"/>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CD3A4EB-A747-46E5-98D0-A86C77DBA935}" type="datetimeFigureOut">
              <a:rPr lang="nl-NL" smtClean="0"/>
              <a:pPr/>
              <a:t>9-5-2014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2B84AFD-C88E-4ECB-AAC2-7A133E7536A7}" type="slidenum">
              <a:rPr lang="nl-NL" smtClean="0"/>
              <a:pPr/>
              <a:t>‹nr.›</a:t>
            </a:fld>
            <a:endParaRPr lang="nl-N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CD3A4EB-A747-46E5-98D0-A86C77DBA935}" type="datetimeFigureOut">
              <a:rPr lang="nl-NL" smtClean="0"/>
              <a:pPr/>
              <a:t>9-5-2014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2B84AFD-C88E-4ECB-AAC2-7A133E7536A7}" type="slidenum">
              <a:rPr lang="nl-NL" smtClean="0"/>
              <a:pPr/>
              <a:t>‹nr.›</a:t>
            </a:fld>
            <a:endParaRPr lang="nl-NL"/>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CD3A4EB-A747-46E5-98D0-A86C77DBA935}" type="datetimeFigureOut">
              <a:rPr lang="nl-NL" smtClean="0"/>
              <a:pPr/>
              <a:t>9-5-2014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2B84AFD-C88E-4ECB-AAC2-7A133E7536A7}" type="slidenum">
              <a:rPr lang="nl-NL" smtClean="0"/>
              <a:pPr/>
              <a:t>‹nr.›</a:t>
            </a:fld>
            <a:endParaRPr lang="nl-NL"/>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CD3A4EB-A747-46E5-98D0-A86C77DBA935}" type="datetimeFigureOut">
              <a:rPr lang="nl-NL" smtClean="0"/>
              <a:pPr/>
              <a:t>9-5-2014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2B84AFD-C88E-4ECB-AAC2-7A133E7536A7}"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sz="2800" baseline="0"/>
            </a:lvl1pPr>
          </a:lstStyle>
          <a:p>
            <a:r>
              <a:rPr lang="nl-NL" dirty="0" smtClean="0"/>
              <a:t>Klik om een titel te maken</a:t>
            </a:r>
            <a:endParaRPr lang="nl-NL" dirty="0"/>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2872C936-B328-4D48-8A93-0D0F960ACB29}" type="slidenum">
              <a:rPr lang="nl-NL"/>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905FAEB7-C1B2-4D87-BECA-F7275AD0F885}" type="slidenum">
              <a:rPr lang="nl-NL"/>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2362200" y="1752600"/>
            <a:ext cx="2971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5486400" y="1752600"/>
            <a:ext cx="2971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lvl1pPr>
              <a:defRPr/>
            </a:lvl1pPr>
          </a:lstStyle>
          <a:p>
            <a:endParaRPr lang="nl-NL"/>
          </a:p>
        </p:txBody>
      </p:sp>
      <p:sp>
        <p:nvSpPr>
          <p:cNvPr id="6" name="Tijdelijke aanduiding voor voettekst 5"/>
          <p:cNvSpPr>
            <a:spLocks noGrp="1"/>
          </p:cNvSpPr>
          <p:nvPr>
            <p:ph type="ftr" sz="quarter" idx="11"/>
          </p:nvPr>
        </p:nvSpPr>
        <p:spPr/>
        <p:txBody>
          <a:bodyPr/>
          <a:lstStyle>
            <a:lvl1pPr>
              <a:defRPr/>
            </a:lvl1pPr>
          </a:lstStyle>
          <a:p>
            <a:endParaRPr lang="nl-NL"/>
          </a:p>
        </p:txBody>
      </p:sp>
      <p:sp>
        <p:nvSpPr>
          <p:cNvPr id="7" name="Tijdelijke aanduiding voor dianummer 6"/>
          <p:cNvSpPr>
            <a:spLocks noGrp="1"/>
          </p:cNvSpPr>
          <p:nvPr>
            <p:ph type="sldNum" sz="quarter" idx="12"/>
          </p:nvPr>
        </p:nvSpPr>
        <p:spPr/>
        <p:txBody>
          <a:bodyPr/>
          <a:lstStyle>
            <a:lvl1pPr>
              <a:defRPr/>
            </a:lvl1pPr>
          </a:lstStyle>
          <a:p>
            <a:fld id="{6B3A9D1C-6228-46D3-A3C5-887A3C5A2405}" type="slidenum">
              <a:rPr lang="nl-NL"/>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lvl1pPr>
              <a:defRPr/>
            </a:lvl1pPr>
          </a:lstStyle>
          <a:p>
            <a:endParaRPr lang="nl-NL"/>
          </a:p>
        </p:txBody>
      </p:sp>
      <p:sp>
        <p:nvSpPr>
          <p:cNvPr id="8" name="Tijdelijke aanduiding voor voettekst 7"/>
          <p:cNvSpPr>
            <a:spLocks noGrp="1"/>
          </p:cNvSpPr>
          <p:nvPr>
            <p:ph type="ftr" sz="quarter" idx="11"/>
          </p:nvPr>
        </p:nvSpPr>
        <p:spPr/>
        <p:txBody>
          <a:bodyPr/>
          <a:lstStyle>
            <a:lvl1pPr>
              <a:defRPr/>
            </a:lvl1pPr>
          </a:lstStyle>
          <a:p>
            <a:endParaRPr lang="nl-NL"/>
          </a:p>
        </p:txBody>
      </p:sp>
      <p:sp>
        <p:nvSpPr>
          <p:cNvPr id="9" name="Tijdelijke aanduiding voor dianummer 8"/>
          <p:cNvSpPr>
            <a:spLocks noGrp="1"/>
          </p:cNvSpPr>
          <p:nvPr>
            <p:ph type="sldNum" sz="quarter" idx="12"/>
          </p:nvPr>
        </p:nvSpPr>
        <p:spPr/>
        <p:txBody>
          <a:bodyPr/>
          <a:lstStyle>
            <a:lvl1pPr>
              <a:defRPr/>
            </a:lvl1pPr>
          </a:lstStyle>
          <a:p>
            <a:fld id="{F5D2E3E1-0463-43EF-92D1-AA71340A18E1}" type="slidenum">
              <a:rPr lang="nl-NL"/>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endParaRPr lang="nl-NL"/>
          </a:p>
        </p:txBody>
      </p:sp>
      <p:sp>
        <p:nvSpPr>
          <p:cNvPr id="3" name="Tijdelijke aanduiding voor voettekst 2"/>
          <p:cNvSpPr>
            <a:spLocks noGrp="1"/>
          </p:cNvSpPr>
          <p:nvPr>
            <p:ph type="ftr" sz="quarter" idx="11"/>
          </p:nvPr>
        </p:nvSpPr>
        <p:spPr/>
        <p:txBody>
          <a:bodyPr/>
          <a:lstStyle>
            <a:lvl1pPr>
              <a:defRPr/>
            </a:lvl1pPr>
          </a:lstStyle>
          <a:p>
            <a:endParaRPr lang="nl-NL"/>
          </a:p>
        </p:txBody>
      </p:sp>
      <p:sp>
        <p:nvSpPr>
          <p:cNvPr id="4" name="Tijdelijke aanduiding voor dianummer 3"/>
          <p:cNvSpPr>
            <a:spLocks noGrp="1"/>
          </p:cNvSpPr>
          <p:nvPr>
            <p:ph type="sldNum" sz="quarter" idx="12"/>
          </p:nvPr>
        </p:nvSpPr>
        <p:spPr/>
        <p:txBody>
          <a:bodyPr/>
          <a:lstStyle>
            <a:lvl1pPr>
              <a:defRPr/>
            </a:lvl1pPr>
          </a:lstStyle>
          <a:p>
            <a:fld id="{640D1CC9-509C-402E-A68C-1E8A6C0F0A79}" type="slidenum">
              <a:rPr lang="nl-NL"/>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nl-NL"/>
          </a:p>
        </p:txBody>
      </p:sp>
      <p:sp>
        <p:nvSpPr>
          <p:cNvPr id="6" name="Tijdelijke aanduiding voor voettekst 5"/>
          <p:cNvSpPr>
            <a:spLocks noGrp="1"/>
          </p:cNvSpPr>
          <p:nvPr>
            <p:ph type="ftr" sz="quarter" idx="11"/>
          </p:nvPr>
        </p:nvSpPr>
        <p:spPr/>
        <p:txBody>
          <a:bodyPr/>
          <a:lstStyle>
            <a:lvl1pPr>
              <a:defRPr/>
            </a:lvl1pPr>
          </a:lstStyle>
          <a:p>
            <a:endParaRPr lang="nl-NL"/>
          </a:p>
        </p:txBody>
      </p:sp>
      <p:sp>
        <p:nvSpPr>
          <p:cNvPr id="7" name="Tijdelijke aanduiding voor dianummer 6"/>
          <p:cNvSpPr>
            <a:spLocks noGrp="1"/>
          </p:cNvSpPr>
          <p:nvPr>
            <p:ph type="sldNum" sz="quarter" idx="12"/>
          </p:nvPr>
        </p:nvSpPr>
        <p:spPr/>
        <p:txBody>
          <a:bodyPr/>
          <a:lstStyle>
            <a:lvl1pPr>
              <a:defRPr/>
            </a:lvl1pPr>
          </a:lstStyle>
          <a:p>
            <a:fld id="{9729973C-6149-436F-B7A4-DB30A7860401}" type="slidenum">
              <a:rPr lang="nl-NL"/>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nl-NL"/>
          </a:p>
        </p:txBody>
      </p:sp>
      <p:sp>
        <p:nvSpPr>
          <p:cNvPr id="6" name="Tijdelijke aanduiding voor voettekst 5"/>
          <p:cNvSpPr>
            <a:spLocks noGrp="1"/>
          </p:cNvSpPr>
          <p:nvPr>
            <p:ph type="ftr" sz="quarter" idx="11"/>
          </p:nvPr>
        </p:nvSpPr>
        <p:spPr/>
        <p:txBody>
          <a:bodyPr/>
          <a:lstStyle>
            <a:lvl1pPr>
              <a:defRPr/>
            </a:lvl1pPr>
          </a:lstStyle>
          <a:p>
            <a:endParaRPr lang="nl-NL"/>
          </a:p>
        </p:txBody>
      </p:sp>
      <p:sp>
        <p:nvSpPr>
          <p:cNvPr id="7" name="Tijdelijke aanduiding voor dianummer 6"/>
          <p:cNvSpPr>
            <a:spLocks noGrp="1"/>
          </p:cNvSpPr>
          <p:nvPr>
            <p:ph type="sldNum" sz="quarter" idx="12"/>
          </p:nvPr>
        </p:nvSpPr>
        <p:spPr/>
        <p:txBody>
          <a:bodyPr/>
          <a:lstStyle>
            <a:lvl1pPr>
              <a:defRPr/>
            </a:lvl1pPr>
          </a:lstStyle>
          <a:p>
            <a:fld id="{B8268ED5-15CD-466C-8727-63E555198382}" type="slidenum">
              <a:rPr lang="nl-NL"/>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62200" y="381000"/>
            <a:ext cx="6096000" cy="114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smtClean="0"/>
              <a:t>Klik om de stijl te bewerken</a:t>
            </a:r>
          </a:p>
        </p:txBody>
      </p:sp>
      <p:sp>
        <p:nvSpPr>
          <p:cNvPr id="1027" name="Rectangle 3"/>
          <p:cNvSpPr>
            <a:spLocks noGrp="1" noChangeArrowheads="1"/>
          </p:cNvSpPr>
          <p:nvPr>
            <p:ph type="body" idx="1"/>
          </p:nvPr>
        </p:nvSpPr>
        <p:spPr bwMode="auto">
          <a:xfrm>
            <a:off x="2362200" y="1752600"/>
            <a:ext cx="60960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nl-NL"/>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nl-NL"/>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F580A30-3391-458B-819B-2BB29CFEEC8C}" type="slidenum">
              <a:rPr lang="nl-NL"/>
              <a:pPr/>
              <a:t>‹nr.›</a:t>
            </a:fld>
            <a:endParaRPr lang="nl-NL"/>
          </a:p>
        </p:txBody>
      </p:sp>
    </p:spTree>
  </p:cSld>
  <p:clrMap bg1="lt1" tx1="dk1" bg2="lt2" tx2="dk2" accent1="accent1" accent2="accent2" accent3="accent3" accent4="accent4" accent5="accent5" accent6="accent6" hlink="hlink" folHlink="folHlink"/>
  <p:sldLayoutIdLst>
    <p:sldLayoutId id="2147483654"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rtl="0" eaLnBrk="1" fontAlgn="base" hangingPunct="1">
        <a:spcBef>
          <a:spcPct val="0"/>
        </a:spcBef>
        <a:spcAft>
          <a:spcPct val="0"/>
        </a:spcAft>
        <a:defRPr sz="3200" b="1">
          <a:solidFill>
            <a:srgbClr val="003399"/>
          </a:solidFill>
          <a:latin typeface="+mj-lt"/>
          <a:ea typeface="+mj-ea"/>
          <a:cs typeface="+mj-cs"/>
        </a:defRPr>
      </a:lvl1pPr>
      <a:lvl2pPr algn="l" rtl="0" eaLnBrk="1" fontAlgn="base" hangingPunct="1">
        <a:spcBef>
          <a:spcPct val="0"/>
        </a:spcBef>
        <a:spcAft>
          <a:spcPct val="0"/>
        </a:spcAft>
        <a:defRPr sz="3200" b="1">
          <a:solidFill>
            <a:srgbClr val="003399"/>
          </a:solidFill>
          <a:latin typeface="Arial" charset="0"/>
        </a:defRPr>
      </a:lvl2pPr>
      <a:lvl3pPr algn="l" rtl="0" eaLnBrk="1" fontAlgn="base" hangingPunct="1">
        <a:spcBef>
          <a:spcPct val="0"/>
        </a:spcBef>
        <a:spcAft>
          <a:spcPct val="0"/>
        </a:spcAft>
        <a:defRPr sz="3200" b="1">
          <a:solidFill>
            <a:srgbClr val="003399"/>
          </a:solidFill>
          <a:latin typeface="Arial" charset="0"/>
        </a:defRPr>
      </a:lvl3pPr>
      <a:lvl4pPr algn="l" rtl="0" eaLnBrk="1" fontAlgn="base" hangingPunct="1">
        <a:spcBef>
          <a:spcPct val="0"/>
        </a:spcBef>
        <a:spcAft>
          <a:spcPct val="0"/>
        </a:spcAft>
        <a:defRPr sz="3200" b="1">
          <a:solidFill>
            <a:srgbClr val="003399"/>
          </a:solidFill>
          <a:latin typeface="Arial" charset="0"/>
        </a:defRPr>
      </a:lvl4pPr>
      <a:lvl5pPr algn="l" rtl="0" eaLnBrk="1" fontAlgn="base" hangingPunct="1">
        <a:spcBef>
          <a:spcPct val="0"/>
        </a:spcBef>
        <a:spcAft>
          <a:spcPct val="0"/>
        </a:spcAft>
        <a:defRPr sz="3200" b="1">
          <a:solidFill>
            <a:srgbClr val="003399"/>
          </a:solidFill>
          <a:latin typeface="Arial" charset="0"/>
        </a:defRPr>
      </a:lvl5pPr>
      <a:lvl6pPr marL="457200" algn="l" rtl="0" eaLnBrk="1" fontAlgn="base" hangingPunct="1">
        <a:spcBef>
          <a:spcPct val="0"/>
        </a:spcBef>
        <a:spcAft>
          <a:spcPct val="0"/>
        </a:spcAft>
        <a:defRPr sz="3200" b="1">
          <a:solidFill>
            <a:srgbClr val="003399"/>
          </a:solidFill>
          <a:latin typeface="Arial" charset="0"/>
        </a:defRPr>
      </a:lvl6pPr>
      <a:lvl7pPr marL="914400" algn="l" rtl="0" eaLnBrk="1" fontAlgn="base" hangingPunct="1">
        <a:spcBef>
          <a:spcPct val="0"/>
        </a:spcBef>
        <a:spcAft>
          <a:spcPct val="0"/>
        </a:spcAft>
        <a:defRPr sz="3200" b="1">
          <a:solidFill>
            <a:srgbClr val="003399"/>
          </a:solidFill>
          <a:latin typeface="Arial" charset="0"/>
        </a:defRPr>
      </a:lvl7pPr>
      <a:lvl8pPr marL="1371600" algn="l" rtl="0" eaLnBrk="1" fontAlgn="base" hangingPunct="1">
        <a:spcBef>
          <a:spcPct val="0"/>
        </a:spcBef>
        <a:spcAft>
          <a:spcPct val="0"/>
        </a:spcAft>
        <a:defRPr sz="3200" b="1">
          <a:solidFill>
            <a:srgbClr val="003399"/>
          </a:solidFill>
          <a:latin typeface="Arial" charset="0"/>
        </a:defRPr>
      </a:lvl8pPr>
      <a:lvl9pPr marL="1828800" algn="l" rtl="0" eaLnBrk="1" fontAlgn="base" hangingPunct="1">
        <a:spcBef>
          <a:spcPct val="0"/>
        </a:spcBef>
        <a:spcAft>
          <a:spcPct val="0"/>
        </a:spcAft>
        <a:defRPr sz="3200" b="1">
          <a:solidFill>
            <a:srgbClr val="003399"/>
          </a:solidFill>
          <a:latin typeface="Arial" charset="0"/>
        </a:defRPr>
      </a:lvl9pPr>
    </p:titleStyle>
    <p:bodyStyle>
      <a:lvl1pPr marL="342900" indent="-342900" algn="l" rtl="0" eaLnBrk="1" fontAlgn="base" hangingPunct="1">
        <a:spcBef>
          <a:spcPct val="20000"/>
        </a:spcBef>
        <a:spcAft>
          <a:spcPct val="0"/>
        </a:spcAft>
        <a:buClr>
          <a:schemeClr val="folHlink"/>
        </a:buClr>
        <a:buFont typeface="Wingdings" pitchFamily="2" charset="2"/>
        <a:buChar char="§"/>
        <a:defRPr sz="2800">
          <a:solidFill>
            <a:srgbClr val="003399"/>
          </a:solidFill>
          <a:latin typeface="+mn-lt"/>
          <a:ea typeface="+mn-ea"/>
          <a:cs typeface="+mn-cs"/>
        </a:defRPr>
      </a:lvl1pPr>
      <a:lvl2pPr marL="742950" indent="-285750" algn="l" rtl="0" eaLnBrk="1" fontAlgn="base" hangingPunct="1">
        <a:spcBef>
          <a:spcPct val="20000"/>
        </a:spcBef>
        <a:spcAft>
          <a:spcPct val="0"/>
        </a:spcAft>
        <a:buClr>
          <a:srgbClr val="188B67"/>
        </a:buClr>
        <a:buFont typeface="Times" charset="0"/>
        <a:buChar char="•"/>
        <a:defRPr>
          <a:solidFill>
            <a:srgbClr val="003399"/>
          </a:solidFill>
          <a:latin typeface="+mn-lt"/>
        </a:defRPr>
      </a:lvl2pPr>
      <a:lvl3pPr marL="1143000" indent="-228600" algn="l" rtl="0" eaLnBrk="1" fontAlgn="base" hangingPunct="1">
        <a:spcBef>
          <a:spcPct val="20000"/>
        </a:spcBef>
        <a:spcAft>
          <a:spcPct val="0"/>
        </a:spcAft>
        <a:buFont typeface="Times" charset="0"/>
        <a:buChar char="•"/>
        <a:defRPr>
          <a:solidFill>
            <a:srgbClr val="003399"/>
          </a:solidFill>
          <a:latin typeface="+mn-lt"/>
        </a:defRPr>
      </a:lvl3pPr>
      <a:lvl4pPr marL="1600200" indent="-228600" algn="l" rtl="0" eaLnBrk="1" fontAlgn="base" hangingPunct="1">
        <a:spcBef>
          <a:spcPct val="20000"/>
        </a:spcBef>
        <a:spcAft>
          <a:spcPct val="0"/>
        </a:spcAft>
        <a:buChar char="–"/>
        <a:defRPr>
          <a:solidFill>
            <a:srgbClr val="003399"/>
          </a:solidFill>
          <a:latin typeface="+mn-lt"/>
        </a:defRPr>
      </a:lvl4pPr>
      <a:lvl5pPr marL="2057400" indent="-228600" algn="l" rtl="0" eaLnBrk="1" fontAlgn="base" hangingPunct="1">
        <a:spcBef>
          <a:spcPct val="20000"/>
        </a:spcBef>
        <a:spcAft>
          <a:spcPct val="0"/>
        </a:spcAft>
        <a:buChar char="–"/>
        <a:defRPr>
          <a:solidFill>
            <a:srgbClr val="003399"/>
          </a:solidFill>
          <a:latin typeface="+mn-lt"/>
        </a:defRPr>
      </a:lvl5pPr>
      <a:lvl6pPr marL="2514600" indent="-228600" algn="l" rtl="0" eaLnBrk="1" fontAlgn="base" hangingPunct="1">
        <a:spcBef>
          <a:spcPct val="20000"/>
        </a:spcBef>
        <a:spcAft>
          <a:spcPct val="0"/>
        </a:spcAft>
        <a:buChar char="–"/>
        <a:defRPr>
          <a:solidFill>
            <a:srgbClr val="003399"/>
          </a:solidFill>
          <a:latin typeface="+mn-lt"/>
        </a:defRPr>
      </a:lvl6pPr>
      <a:lvl7pPr marL="2971800" indent="-228600" algn="l" rtl="0" eaLnBrk="1" fontAlgn="base" hangingPunct="1">
        <a:spcBef>
          <a:spcPct val="20000"/>
        </a:spcBef>
        <a:spcAft>
          <a:spcPct val="0"/>
        </a:spcAft>
        <a:buChar char="–"/>
        <a:defRPr>
          <a:solidFill>
            <a:srgbClr val="003399"/>
          </a:solidFill>
          <a:latin typeface="+mn-lt"/>
        </a:defRPr>
      </a:lvl7pPr>
      <a:lvl8pPr marL="3429000" indent="-228600" algn="l" rtl="0" eaLnBrk="1" fontAlgn="base" hangingPunct="1">
        <a:spcBef>
          <a:spcPct val="20000"/>
        </a:spcBef>
        <a:spcAft>
          <a:spcPct val="0"/>
        </a:spcAft>
        <a:buChar char="–"/>
        <a:defRPr>
          <a:solidFill>
            <a:srgbClr val="003399"/>
          </a:solidFill>
          <a:latin typeface="+mn-lt"/>
        </a:defRPr>
      </a:lvl8pPr>
      <a:lvl9pPr marL="3886200" indent="-228600" algn="l" rtl="0" eaLnBrk="1" fontAlgn="base" hangingPunct="1">
        <a:spcBef>
          <a:spcPct val="20000"/>
        </a:spcBef>
        <a:spcAft>
          <a:spcPct val="0"/>
        </a:spcAft>
        <a:buChar char="–"/>
        <a:defRPr>
          <a:solidFill>
            <a:srgbClr val="003399"/>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D3A4EB-A747-46E5-98D0-A86C77DBA935}" type="datetimeFigureOut">
              <a:rPr lang="nl-NL" smtClean="0"/>
              <a:pPr/>
              <a:t>9-5-2014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84AFD-C88E-4ECB-AAC2-7A133E7536A7}"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file:///\\FS2\APPSDATA\diversen\Budgetcyclus\Voorjaarsnota's%20en%20meerjarenplannen\Voorjaarsnota%202013\definitief%2023%20april%202013\Voorjaarsnota%202013.pdf"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file:///\\FS2\APPSDATA\diversen\Budgetcyclus\Reservekeeper\2013\Document\Reservekeeper%202013%20definitief.pdf"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file:///\\FS2\APPSDATA\diversen\Budgetcyclus\Begrotingen\2014\Document\Raadsbegroting%202014.pdf"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file:///\\FS2\APPSDATA\diversen\Budgetcyclus\Begrotingen\2014\Document\Raadsbegroting%202014.pdf"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file:///\\FS2\APPSDATA\diversen\Budgetcyclus\Jaarrekeningen\2012\1.%20Algemeen\1.%20Concept\Jaarstukken%202012%20(inclusief%20controleverklaring).pdf"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file:///\\Fs2\appsdata\diversen\Budgetcyclus\Verkiezingen\2014\quiz%2013%20mei%202014.pp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vng.nl/"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707904" y="260648"/>
            <a:ext cx="5150376" cy="1739592"/>
          </a:xfrm>
        </p:spPr>
        <p:txBody>
          <a:bodyPr/>
          <a:lstStyle/>
          <a:p>
            <a:r>
              <a:rPr lang="nl-NL" dirty="0" smtClean="0"/>
              <a:t>Workshop raadsleden en commissieleden</a:t>
            </a:r>
            <a:endParaRPr lang="en-US" sz="2800" dirty="0"/>
          </a:p>
        </p:txBody>
      </p:sp>
      <p:sp>
        <p:nvSpPr>
          <p:cNvPr id="3" name="Rechthoek 2"/>
          <p:cNvSpPr/>
          <p:nvPr/>
        </p:nvSpPr>
        <p:spPr>
          <a:xfrm>
            <a:off x="2699792" y="1556792"/>
            <a:ext cx="6228184" cy="1200329"/>
          </a:xfrm>
          <a:prstGeom prst="rect">
            <a:avLst/>
          </a:prstGeom>
        </p:spPr>
        <p:txBody>
          <a:bodyPr wrap="square">
            <a:spAutoFit/>
          </a:bodyPr>
          <a:lstStyle/>
          <a:p>
            <a:pPr algn="r" eaLnBrk="1" hangingPunct="1"/>
            <a:r>
              <a:rPr lang="nl-NL" sz="1800" b="1" dirty="0" smtClean="0">
                <a:solidFill>
                  <a:schemeClr val="bg1"/>
                </a:solidFill>
                <a:latin typeface="+mj-lt"/>
                <a:ea typeface="+mj-ea"/>
                <a:cs typeface="+mj-cs"/>
              </a:rPr>
              <a:t>De </a:t>
            </a:r>
            <a:r>
              <a:rPr lang="nl-NL" sz="1800" b="1" dirty="0" smtClean="0">
                <a:solidFill>
                  <a:schemeClr val="bg1"/>
                </a:solidFill>
                <a:latin typeface="+mj-lt"/>
                <a:ea typeface="+mj-ea"/>
                <a:cs typeface="+mj-cs"/>
              </a:rPr>
              <a:t>budgetcyclus, weerstandsvermogen </a:t>
            </a:r>
          </a:p>
          <a:p>
            <a:pPr algn="r" eaLnBrk="1" hangingPunct="1"/>
            <a:r>
              <a:rPr lang="nl-NL" sz="1800" b="1" dirty="0" smtClean="0">
                <a:solidFill>
                  <a:schemeClr val="bg1"/>
                </a:solidFill>
                <a:latin typeface="+mj-lt"/>
                <a:ea typeface="+mj-ea"/>
                <a:cs typeface="+mj-cs"/>
              </a:rPr>
              <a:t>en risicomanagement </a:t>
            </a:r>
            <a:r>
              <a:rPr lang="nl-NL" sz="1800" b="1" dirty="0" smtClean="0">
                <a:solidFill>
                  <a:schemeClr val="bg1"/>
                </a:solidFill>
                <a:latin typeface="+mj-lt"/>
                <a:ea typeface="+mj-ea"/>
                <a:cs typeface="+mj-cs"/>
              </a:rPr>
              <a:t>en </a:t>
            </a:r>
          </a:p>
          <a:p>
            <a:pPr algn="r" eaLnBrk="1" hangingPunct="1"/>
            <a:r>
              <a:rPr lang="nl-NL" sz="1800" b="1" dirty="0" smtClean="0">
                <a:solidFill>
                  <a:schemeClr val="bg1"/>
                </a:solidFill>
                <a:latin typeface="+mj-lt"/>
                <a:ea typeface="+mj-ea"/>
                <a:cs typeface="+mj-cs"/>
              </a:rPr>
              <a:t>de rol van de accountant</a:t>
            </a:r>
          </a:p>
          <a:p>
            <a:pPr algn="r" eaLnBrk="1" hangingPunct="1"/>
            <a:r>
              <a:rPr lang="nl-NL" sz="1800" b="1" dirty="0" smtClean="0">
                <a:solidFill>
                  <a:schemeClr val="bg1"/>
                </a:solidFill>
                <a:latin typeface="+mj-lt"/>
                <a:ea typeface="+mj-ea"/>
                <a:cs typeface="+mj-cs"/>
              </a:rPr>
              <a:t>13 mei 2014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Budgetcyclus volgens gemeentewet</a:t>
            </a:r>
            <a:endParaRPr lang="nl-NL" dirty="0"/>
          </a:p>
        </p:txBody>
      </p:sp>
      <p:sp>
        <p:nvSpPr>
          <p:cNvPr id="4" name="Rectangle 4"/>
          <p:cNvSpPr>
            <a:spLocks noChangeArrowheads="1"/>
          </p:cNvSpPr>
          <p:nvPr/>
        </p:nvSpPr>
        <p:spPr bwMode="auto">
          <a:xfrm>
            <a:off x="2362200" y="1905000"/>
            <a:ext cx="1752600" cy="762000"/>
          </a:xfrm>
          <a:prstGeom prst="rect">
            <a:avLst/>
          </a:prstGeom>
          <a:solidFill>
            <a:schemeClr val="accent1"/>
          </a:solidFill>
          <a:ln w="9525">
            <a:solidFill>
              <a:schemeClr val="tx1"/>
            </a:solidFill>
            <a:miter lim="800000"/>
            <a:headEnd/>
            <a:tailEnd/>
          </a:ln>
        </p:spPr>
        <p:txBody>
          <a:bodyPr wrap="none" anchor="ctr"/>
          <a:lstStyle/>
          <a:p>
            <a:r>
              <a:rPr lang="nl-NL" sz="1800" b="1" dirty="0">
                <a:latin typeface="Arial" charset="0"/>
              </a:rPr>
              <a:t>Raadsbegroting</a:t>
            </a:r>
          </a:p>
        </p:txBody>
      </p:sp>
      <p:sp>
        <p:nvSpPr>
          <p:cNvPr id="5" name="Text Box 6"/>
          <p:cNvSpPr txBox="1">
            <a:spLocks noChangeArrowheads="1"/>
          </p:cNvSpPr>
          <p:nvPr/>
        </p:nvSpPr>
        <p:spPr bwMode="auto">
          <a:xfrm>
            <a:off x="2743200" y="2709863"/>
            <a:ext cx="320675" cy="457200"/>
          </a:xfrm>
          <a:prstGeom prst="rect">
            <a:avLst/>
          </a:prstGeom>
          <a:noFill/>
          <a:ln w="9525">
            <a:noFill/>
            <a:miter lim="800000"/>
            <a:headEnd/>
            <a:tailEnd/>
          </a:ln>
        </p:spPr>
        <p:txBody>
          <a:bodyPr>
            <a:spAutoFit/>
          </a:bodyPr>
          <a:lstStyle/>
          <a:p>
            <a:endParaRPr lang="en-US" sz="2400"/>
          </a:p>
        </p:txBody>
      </p:sp>
      <p:sp>
        <p:nvSpPr>
          <p:cNvPr id="6" name="Rectangle 7"/>
          <p:cNvSpPr>
            <a:spLocks noChangeArrowheads="1"/>
          </p:cNvSpPr>
          <p:nvPr/>
        </p:nvSpPr>
        <p:spPr bwMode="auto">
          <a:xfrm>
            <a:off x="5580112" y="1916832"/>
            <a:ext cx="1524000" cy="762000"/>
          </a:xfrm>
          <a:prstGeom prst="rect">
            <a:avLst/>
          </a:prstGeom>
          <a:solidFill>
            <a:schemeClr val="accent1"/>
          </a:solidFill>
          <a:ln w="9525">
            <a:solidFill>
              <a:schemeClr val="tx1"/>
            </a:solidFill>
            <a:miter lim="800000"/>
            <a:headEnd/>
            <a:tailEnd/>
          </a:ln>
        </p:spPr>
        <p:txBody>
          <a:bodyPr wrap="none" anchor="ctr"/>
          <a:lstStyle/>
          <a:p>
            <a:r>
              <a:rPr lang="nl-NL" sz="1800" b="1" dirty="0">
                <a:latin typeface="Arial" charset="0"/>
              </a:rPr>
              <a:t>Plannen</a:t>
            </a:r>
          </a:p>
        </p:txBody>
      </p:sp>
      <p:sp>
        <p:nvSpPr>
          <p:cNvPr id="7" name="Line 11"/>
          <p:cNvSpPr>
            <a:spLocks noChangeShapeType="1"/>
          </p:cNvSpPr>
          <p:nvPr/>
        </p:nvSpPr>
        <p:spPr bwMode="auto">
          <a:xfrm>
            <a:off x="4953000" y="1828800"/>
            <a:ext cx="0" cy="4267200"/>
          </a:xfrm>
          <a:prstGeom prst="line">
            <a:avLst/>
          </a:prstGeom>
          <a:noFill/>
          <a:ln w="9525">
            <a:solidFill>
              <a:schemeClr val="tx1"/>
            </a:solidFill>
            <a:round/>
            <a:headEnd/>
            <a:tailEnd/>
          </a:ln>
        </p:spPr>
        <p:txBody>
          <a:bodyPr wrap="none" anchor="ctr"/>
          <a:lstStyle/>
          <a:p>
            <a:endParaRPr lang="nl-NL"/>
          </a:p>
        </p:txBody>
      </p:sp>
      <p:sp>
        <p:nvSpPr>
          <p:cNvPr id="8" name="Rectangle 12"/>
          <p:cNvSpPr>
            <a:spLocks noChangeArrowheads="1"/>
          </p:cNvSpPr>
          <p:nvPr/>
        </p:nvSpPr>
        <p:spPr bwMode="auto">
          <a:xfrm>
            <a:off x="2514600" y="4419600"/>
            <a:ext cx="1600200" cy="838200"/>
          </a:xfrm>
          <a:prstGeom prst="rect">
            <a:avLst/>
          </a:prstGeom>
          <a:solidFill>
            <a:schemeClr val="accent1"/>
          </a:solidFill>
          <a:ln w="9525">
            <a:solidFill>
              <a:schemeClr val="tx1"/>
            </a:solidFill>
            <a:miter lim="800000"/>
            <a:headEnd/>
            <a:tailEnd/>
          </a:ln>
        </p:spPr>
        <p:txBody>
          <a:bodyPr wrap="none" anchor="ctr"/>
          <a:lstStyle/>
          <a:p>
            <a:r>
              <a:rPr lang="nl-NL" sz="1800" b="1" dirty="0">
                <a:latin typeface="Arial" charset="0"/>
              </a:rPr>
              <a:t>Jaarstukken</a:t>
            </a:r>
          </a:p>
        </p:txBody>
      </p:sp>
      <p:sp>
        <p:nvSpPr>
          <p:cNvPr id="9" name="Rectangle 14"/>
          <p:cNvSpPr>
            <a:spLocks noChangeArrowheads="1"/>
          </p:cNvSpPr>
          <p:nvPr/>
        </p:nvSpPr>
        <p:spPr bwMode="auto">
          <a:xfrm>
            <a:off x="5580112" y="4437112"/>
            <a:ext cx="1600200" cy="838200"/>
          </a:xfrm>
          <a:prstGeom prst="rect">
            <a:avLst/>
          </a:prstGeom>
          <a:solidFill>
            <a:schemeClr val="accent1"/>
          </a:solidFill>
          <a:ln w="9525">
            <a:solidFill>
              <a:schemeClr val="tx1"/>
            </a:solidFill>
            <a:miter lim="800000"/>
            <a:headEnd/>
            <a:tailEnd/>
          </a:ln>
        </p:spPr>
        <p:txBody>
          <a:bodyPr wrap="none" anchor="ctr"/>
          <a:lstStyle/>
          <a:p>
            <a:r>
              <a:rPr lang="nl-NL" sz="1800" b="1" dirty="0">
                <a:latin typeface="Arial" charset="0"/>
              </a:rPr>
              <a:t>Verantwoorden</a:t>
            </a:r>
          </a:p>
        </p:txBody>
      </p:sp>
      <p:sp>
        <p:nvSpPr>
          <p:cNvPr id="10" name="AutoShape 15"/>
          <p:cNvSpPr>
            <a:spLocks noChangeArrowheads="1"/>
          </p:cNvSpPr>
          <p:nvPr/>
        </p:nvSpPr>
        <p:spPr bwMode="auto">
          <a:xfrm>
            <a:off x="2971800" y="2895600"/>
            <a:ext cx="381000" cy="1143000"/>
          </a:xfrm>
          <a:prstGeom prst="downArrow">
            <a:avLst>
              <a:gd name="adj1" fmla="val 50000"/>
              <a:gd name="adj2" fmla="val 75000"/>
            </a:avLst>
          </a:prstGeom>
          <a:solidFill>
            <a:schemeClr val="accent1"/>
          </a:solidFill>
          <a:ln w="9525">
            <a:solidFill>
              <a:schemeClr val="tx1"/>
            </a:solidFill>
            <a:miter lim="800000"/>
            <a:headEnd/>
            <a:tailEnd/>
          </a:ln>
        </p:spPr>
        <p:txBody>
          <a:bodyPr wrap="none" anchor="ctr"/>
          <a:lstStyle/>
          <a:p>
            <a:endParaRPr lang="nl-NL"/>
          </a:p>
        </p:txBody>
      </p:sp>
      <p:sp>
        <p:nvSpPr>
          <p:cNvPr id="11" name="AutoShape 17"/>
          <p:cNvSpPr>
            <a:spLocks noChangeArrowheads="1"/>
          </p:cNvSpPr>
          <p:nvPr/>
        </p:nvSpPr>
        <p:spPr bwMode="auto">
          <a:xfrm>
            <a:off x="5940152" y="2852936"/>
            <a:ext cx="489992" cy="1143000"/>
          </a:xfrm>
          <a:prstGeom prst="downArrow">
            <a:avLst>
              <a:gd name="adj1" fmla="val 50000"/>
              <a:gd name="adj2" fmla="val 75000"/>
            </a:avLst>
          </a:prstGeom>
          <a:solidFill>
            <a:schemeClr val="accent1"/>
          </a:solidFill>
          <a:ln w="9525">
            <a:solidFill>
              <a:schemeClr val="tx1"/>
            </a:solidFill>
            <a:miter lim="800000"/>
            <a:headEnd/>
            <a:tailEnd/>
          </a:ln>
        </p:spPr>
        <p:txBody>
          <a:bodyPr wrap="none" anchor="ctr"/>
          <a:lstStyle/>
          <a:p>
            <a:endParaRPr lang="nl-NL"/>
          </a:p>
        </p:txBody>
      </p:sp>
      <p:pic>
        <p:nvPicPr>
          <p:cNvPr id="6146" name="Picture 2"/>
          <p:cNvPicPr>
            <a:picLocks noChangeAspect="1" noChangeArrowheads="1"/>
          </p:cNvPicPr>
          <p:nvPr/>
        </p:nvPicPr>
        <p:blipFill>
          <a:blip r:embed="rId3" cstate="print"/>
          <a:srcRect/>
          <a:stretch>
            <a:fillRect/>
          </a:stretch>
        </p:blipFill>
        <p:spPr bwMode="auto">
          <a:xfrm rot="853703">
            <a:off x="7578164" y="4766722"/>
            <a:ext cx="114300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362200" y="381000"/>
            <a:ext cx="6096000" cy="815752"/>
          </a:xfrm>
        </p:spPr>
        <p:txBody>
          <a:bodyPr/>
          <a:lstStyle/>
          <a:p>
            <a:r>
              <a:rPr lang="nl-NL" dirty="0" smtClean="0"/>
              <a:t>De budgetcyclus</a:t>
            </a:r>
            <a:endParaRPr lang="nl-NL" dirty="0"/>
          </a:p>
        </p:txBody>
      </p:sp>
      <p:sp>
        <p:nvSpPr>
          <p:cNvPr id="5" name="Tijdelijke aanduiding voor inhoud 4"/>
          <p:cNvSpPr>
            <a:spLocks noGrp="1"/>
          </p:cNvSpPr>
          <p:nvPr>
            <p:ph idx="1"/>
          </p:nvPr>
        </p:nvSpPr>
        <p:spPr>
          <a:xfrm>
            <a:off x="2362200" y="1752600"/>
            <a:ext cx="4802088" cy="1604392"/>
          </a:xfrm>
        </p:spPr>
        <p:txBody>
          <a:bodyPr/>
          <a:lstStyle/>
          <a:p>
            <a:pPr>
              <a:buNone/>
            </a:pPr>
            <a:r>
              <a:rPr lang="nl-NL" dirty="0" smtClean="0"/>
              <a:t>Synoniemen</a:t>
            </a:r>
            <a:endParaRPr lang="nl-NL" dirty="0" smtClean="0"/>
          </a:p>
          <a:p>
            <a:r>
              <a:rPr lang="nl-NL" dirty="0" smtClean="0"/>
              <a:t> begrotingsproces</a:t>
            </a:r>
          </a:p>
          <a:p>
            <a:r>
              <a:rPr lang="nl-NL" dirty="0" smtClean="0"/>
              <a:t> planning en </a:t>
            </a:r>
            <a:r>
              <a:rPr lang="nl-NL" dirty="0" err="1" smtClean="0"/>
              <a:t>controlcyclus</a:t>
            </a:r>
            <a:r>
              <a:rPr lang="nl-NL" dirty="0" smtClean="0"/>
              <a:t/>
            </a:r>
            <a:br>
              <a:rPr lang="nl-NL" dirty="0" smtClean="0"/>
            </a:br>
            <a:r>
              <a:rPr lang="nl-NL" dirty="0" smtClean="0"/>
              <a:t/>
            </a:r>
            <a:br>
              <a:rPr lang="nl-NL" dirty="0" smtClean="0"/>
            </a:br>
            <a:endParaRPr lang="nl-NL" dirty="0" smtClean="0"/>
          </a:p>
          <a:p>
            <a:endParaRPr lang="nl-NL" dirty="0" smtClean="0"/>
          </a:p>
          <a:p>
            <a:endParaRPr lang="nl-NL" dirty="0" smtClean="0"/>
          </a:p>
          <a:p>
            <a:endParaRPr lang="nl-NL" dirty="0" smtClean="0"/>
          </a:p>
          <a:p>
            <a:endParaRPr lang="nl-NL" dirty="0"/>
          </a:p>
        </p:txBody>
      </p:sp>
      <p:pic>
        <p:nvPicPr>
          <p:cNvPr id="3076" name="Picture 4"/>
          <p:cNvPicPr>
            <a:picLocks noChangeAspect="1" noChangeArrowheads="1"/>
          </p:cNvPicPr>
          <p:nvPr/>
        </p:nvPicPr>
        <p:blipFill>
          <a:blip r:embed="rId2" cstate="print"/>
          <a:srcRect/>
          <a:stretch>
            <a:fillRect/>
          </a:stretch>
        </p:blipFill>
        <p:spPr bwMode="auto">
          <a:xfrm>
            <a:off x="2555776" y="3429000"/>
            <a:ext cx="2242939" cy="2499275"/>
          </a:xfrm>
          <a:prstGeom prst="rect">
            <a:avLst/>
          </a:prstGeom>
          <a:noFill/>
          <a:ln w="9525">
            <a:noFill/>
            <a:miter lim="800000"/>
            <a:headEnd/>
            <a:tailEnd/>
          </a:ln>
        </p:spPr>
      </p:pic>
      <p:pic>
        <p:nvPicPr>
          <p:cNvPr id="3079" name="Picture 7"/>
          <p:cNvPicPr>
            <a:picLocks noChangeAspect="1" noChangeArrowheads="1"/>
          </p:cNvPicPr>
          <p:nvPr/>
        </p:nvPicPr>
        <p:blipFill>
          <a:blip r:embed="rId3" cstate="print"/>
          <a:srcRect/>
          <a:stretch>
            <a:fillRect/>
          </a:stretch>
        </p:blipFill>
        <p:spPr bwMode="auto">
          <a:xfrm>
            <a:off x="5508103" y="652138"/>
            <a:ext cx="3063941" cy="14087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smtClean="0"/>
              <a:t>Informatiepiramide</a:t>
            </a:r>
            <a:endParaRPr lang="nl-NL" dirty="0"/>
          </a:p>
        </p:txBody>
      </p:sp>
      <p:sp>
        <p:nvSpPr>
          <p:cNvPr id="6" name="Text Box 7"/>
          <p:cNvSpPr txBox="1">
            <a:spLocks noChangeArrowheads="1"/>
          </p:cNvSpPr>
          <p:nvPr/>
        </p:nvSpPr>
        <p:spPr bwMode="auto">
          <a:xfrm>
            <a:off x="5174501" y="3276600"/>
            <a:ext cx="1150099" cy="336550"/>
          </a:xfrm>
          <a:prstGeom prst="rect">
            <a:avLst/>
          </a:prstGeom>
          <a:noFill/>
          <a:ln w="9525">
            <a:noFill/>
            <a:miter lim="800000"/>
            <a:headEnd/>
            <a:tailEnd/>
          </a:ln>
        </p:spPr>
        <p:txBody>
          <a:bodyPr wrap="square">
            <a:spAutoFit/>
          </a:bodyPr>
          <a:lstStyle/>
          <a:p>
            <a:pPr>
              <a:spcBef>
                <a:spcPct val="50000"/>
              </a:spcBef>
            </a:pPr>
            <a:endParaRPr lang="en-US" sz="1600" b="1"/>
          </a:p>
        </p:txBody>
      </p:sp>
      <p:grpSp>
        <p:nvGrpSpPr>
          <p:cNvPr id="7" name="Group 21"/>
          <p:cNvGrpSpPr>
            <a:grpSpLocks/>
          </p:cNvGrpSpPr>
          <p:nvPr/>
        </p:nvGrpSpPr>
        <p:grpSpPr bwMode="auto">
          <a:xfrm>
            <a:off x="2555776" y="1916832"/>
            <a:ext cx="5688632" cy="4572000"/>
            <a:chOff x="1248" y="240"/>
            <a:chExt cx="4176" cy="3600"/>
          </a:xfrm>
        </p:grpSpPr>
        <p:sp>
          <p:nvSpPr>
            <p:cNvPr id="8" name="Pyr1"/>
            <p:cNvSpPr>
              <a:spLocks noEditPoints="1" noChangeArrowheads="1"/>
            </p:cNvSpPr>
            <p:nvPr/>
          </p:nvSpPr>
          <p:spPr bwMode="auto">
            <a:xfrm>
              <a:off x="2873" y="240"/>
              <a:ext cx="936" cy="798"/>
            </a:xfrm>
            <a:custGeom>
              <a:avLst/>
              <a:gdLst>
                <a:gd name="T0" fmla="*/ 468 w 21600"/>
                <a:gd name="T1" fmla="*/ 0 h 21600"/>
                <a:gd name="T2" fmla="*/ 936 w 21600"/>
                <a:gd name="T3" fmla="*/ 798 h 21600"/>
                <a:gd name="T4" fmla="*/ 0 w 21600"/>
                <a:gd name="T5" fmla="*/ 798 h 21600"/>
                <a:gd name="T6" fmla="*/ 0 60000 65536"/>
                <a:gd name="T7" fmla="*/ 0 60000 65536"/>
                <a:gd name="T8" fmla="*/ 0 60000 65536"/>
                <a:gd name="T9" fmla="*/ 5400 w 21600"/>
                <a:gd name="T10" fmla="*/ 11802 h 21600"/>
                <a:gd name="T11" fmla="*/ 16200 w 21600"/>
                <a:gd name="T12" fmla="*/ 20598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D8EBB3"/>
            </a:solidFill>
            <a:ln w="9525">
              <a:solidFill>
                <a:srgbClr val="000000"/>
              </a:solidFill>
              <a:miter lim="800000"/>
              <a:headEnd/>
              <a:tailEnd/>
            </a:ln>
          </p:spPr>
          <p:txBody>
            <a:bodyPr/>
            <a:lstStyle/>
            <a:p>
              <a:endParaRPr lang="nl-NL"/>
            </a:p>
          </p:txBody>
        </p:sp>
        <p:sp>
          <p:nvSpPr>
            <p:cNvPr id="9" name="Pyr2"/>
            <p:cNvSpPr>
              <a:spLocks noEditPoints="1" noChangeArrowheads="1"/>
            </p:cNvSpPr>
            <p:nvPr/>
          </p:nvSpPr>
          <p:spPr bwMode="auto">
            <a:xfrm>
              <a:off x="2331" y="1038"/>
              <a:ext cx="2015" cy="936"/>
            </a:xfrm>
            <a:custGeom>
              <a:avLst/>
              <a:gdLst>
                <a:gd name="T0" fmla="*/ 540 w 21600"/>
                <a:gd name="T1" fmla="*/ 0 h 21600"/>
                <a:gd name="T2" fmla="*/ 1475 w 21600"/>
                <a:gd name="T3" fmla="*/ 0 h 21600"/>
                <a:gd name="T4" fmla="*/ 2015 w 21600"/>
                <a:gd name="T5" fmla="*/ 936 h 21600"/>
                <a:gd name="T6" fmla="*/ 0 w 21600"/>
                <a:gd name="T7" fmla="*/ 936 h 21600"/>
                <a:gd name="T8" fmla="*/ 0 60000 65536"/>
                <a:gd name="T9" fmla="*/ 0 60000 65536"/>
                <a:gd name="T10" fmla="*/ 0 60000 65536"/>
                <a:gd name="T11" fmla="*/ 0 60000 65536"/>
                <a:gd name="T12" fmla="*/ 5789 w 21600"/>
                <a:gd name="T13" fmla="*/ 508 h 21600"/>
                <a:gd name="T14" fmla="*/ 15811 w 21600"/>
                <a:gd name="T15" fmla="*/ 21092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CCCCFF"/>
            </a:solidFill>
            <a:ln w="9525">
              <a:solidFill>
                <a:srgbClr val="000000"/>
              </a:solidFill>
              <a:miter lim="800000"/>
              <a:headEnd/>
              <a:tailEnd/>
            </a:ln>
          </p:spPr>
          <p:txBody>
            <a:bodyPr/>
            <a:lstStyle/>
            <a:p>
              <a:endParaRPr lang="nl-NL"/>
            </a:p>
          </p:txBody>
        </p:sp>
        <p:sp>
          <p:nvSpPr>
            <p:cNvPr id="10" name="Pyr3"/>
            <p:cNvSpPr>
              <a:spLocks noEditPoints="1" noChangeArrowheads="1"/>
            </p:cNvSpPr>
            <p:nvPr/>
          </p:nvSpPr>
          <p:spPr bwMode="auto">
            <a:xfrm>
              <a:off x="1795" y="1974"/>
              <a:ext cx="3087" cy="935"/>
            </a:xfrm>
            <a:custGeom>
              <a:avLst/>
              <a:gdLst>
                <a:gd name="T0" fmla="*/ 539 w 21600"/>
                <a:gd name="T1" fmla="*/ 0 h 21600"/>
                <a:gd name="T2" fmla="*/ 2548 w 21600"/>
                <a:gd name="T3" fmla="*/ 0 h 21600"/>
                <a:gd name="T4" fmla="*/ 3087 w 21600"/>
                <a:gd name="T5" fmla="*/ 935 h 21600"/>
                <a:gd name="T6" fmla="*/ 0 w 21600"/>
                <a:gd name="T7" fmla="*/ 935 h 21600"/>
                <a:gd name="T8" fmla="*/ 0 60000 65536"/>
                <a:gd name="T9" fmla="*/ 0 60000 65536"/>
                <a:gd name="T10" fmla="*/ 0 60000 65536"/>
                <a:gd name="T11" fmla="*/ 0 60000 65536"/>
                <a:gd name="T12" fmla="*/ 5290 w 21600"/>
                <a:gd name="T13" fmla="*/ 508 h 21600"/>
                <a:gd name="T14" fmla="*/ 16310 w 21600"/>
                <a:gd name="T15" fmla="*/ 21092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FFBE7D"/>
            </a:solidFill>
            <a:ln w="9525">
              <a:solidFill>
                <a:srgbClr val="000000"/>
              </a:solidFill>
              <a:miter lim="800000"/>
              <a:headEnd/>
              <a:tailEnd/>
            </a:ln>
          </p:spPr>
          <p:txBody>
            <a:bodyPr/>
            <a:lstStyle/>
            <a:p>
              <a:endParaRPr lang="nl-NL"/>
            </a:p>
          </p:txBody>
        </p:sp>
        <p:sp>
          <p:nvSpPr>
            <p:cNvPr id="11" name="Pyr4"/>
            <p:cNvSpPr>
              <a:spLocks noEditPoints="1" noChangeArrowheads="1"/>
            </p:cNvSpPr>
            <p:nvPr/>
          </p:nvSpPr>
          <p:spPr bwMode="auto">
            <a:xfrm>
              <a:off x="1248" y="2904"/>
              <a:ext cx="4176" cy="936"/>
            </a:xfrm>
            <a:custGeom>
              <a:avLst/>
              <a:gdLst>
                <a:gd name="T0" fmla="*/ 540 w 21600"/>
                <a:gd name="T1" fmla="*/ 0 h 21600"/>
                <a:gd name="T2" fmla="*/ 3636 w 21600"/>
                <a:gd name="T3" fmla="*/ 0 h 21600"/>
                <a:gd name="T4" fmla="*/ 4176 w 21600"/>
                <a:gd name="T5" fmla="*/ 936 h 21600"/>
                <a:gd name="T6" fmla="*/ 0 w 21600"/>
                <a:gd name="T7" fmla="*/ 936 h 21600"/>
                <a:gd name="T8" fmla="*/ 0 60000 65536"/>
                <a:gd name="T9" fmla="*/ 0 60000 65536"/>
                <a:gd name="T10" fmla="*/ 0 60000 65536"/>
                <a:gd name="T11" fmla="*/ 0 60000 65536"/>
                <a:gd name="T12" fmla="*/ 3284 w 21600"/>
                <a:gd name="T13" fmla="*/ 508 h 21600"/>
                <a:gd name="T14" fmla="*/ 17312 w 21600"/>
                <a:gd name="T15" fmla="*/ 21092 h 21600"/>
              </a:gdLst>
              <a:ahLst/>
              <a:cxnLst>
                <a:cxn ang="T8">
                  <a:pos x="T0" y="T1"/>
                </a:cxn>
                <a:cxn ang="T9">
                  <a:pos x="T2" y="T3"/>
                </a:cxn>
                <a:cxn ang="T10">
                  <a:pos x="T4" y="T5"/>
                </a:cxn>
                <a:cxn ang="T11">
                  <a:pos x="T6" y="T7"/>
                </a:cxn>
              </a:cxnLst>
              <a:rect l="T12" t="T13" r="T14" b="T15"/>
              <a:pathLst>
                <a:path w="21600" h="21600">
                  <a:moveTo>
                    <a:pt x="2793" y="0"/>
                  </a:moveTo>
                  <a:lnTo>
                    <a:pt x="18806" y="0"/>
                  </a:lnTo>
                  <a:lnTo>
                    <a:pt x="21600" y="21600"/>
                  </a:lnTo>
                  <a:lnTo>
                    <a:pt x="0" y="21600"/>
                  </a:lnTo>
                  <a:lnTo>
                    <a:pt x="2793" y="0"/>
                  </a:lnTo>
                  <a:close/>
                </a:path>
              </a:pathLst>
            </a:custGeom>
            <a:solidFill>
              <a:srgbClr val="FFFFCC"/>
            </a:solidFill>
            <a:ln w="9525">
              <a:solidFill>
                <a:srgbClr val="000000"/>
              </a:solidFill>
              <a:miter lim="800000"/>
              <a:headEnd/>
              <a:tailEnd/>
            </a:ln>
          </p:spPr>
          <p:txBody>
            <a:bodyPr/>
            <a:lstStyle/>
            <a:p>
              <a:endParaRPr lang="nl-NL"/>
            </a:p>
          </p:txBody>
        </p:sp>
      </p:grpSp>
      <p:sp>
        <p:nvSpPr>
          <p:cNvPr id="12" name="Text Box 26"/>
          <p:cNvSpPr txBox="1">
            <a:spLocks noChangeArrowheads="1"/>
          </p:cNvSpPr>
          <p:nvPr/>
        </p:nvSpPr>
        <p:spPr bwMode="auto">
          <a:xfrm>
            <a:off x="5066176" y="2355850"/>
            <a:ext cx="696449" cy="396875"/>
          </a:xfrm>
          <a:prstGeom prst="rect">
            <a:avLst/>
          </a:prstGeom>
          <a:noFill/>
          <a:ln w="9525">
            <a:noFill/>
            <a:miter lim="800000"/>
            <a:headEnd/>
            <a:tailEnd/>
          </a:ln>
        </p:spPr>
        <p:txBody>
          <a:bodyPr wrap="square">
            <a:spAutoFit/>
          </a:bodyPr>
          <a:lstStyle/>
          <a:p>
            <a:r>
              <a:rPr lang="nl-NL" sz="2000" dirty="0">
                <a:latin typeface="Arial" charset="0"/>
              </a:rPr>
              <a:t>raad</a:t>
            </a:r>
          </a:p>
        </p:txBody>
      </p:sp>
      <p:sp>
        <p:nvSpPr>
          <p:cNvPr id="13" name="Text Box 27"/>
          <p:cNvSpPr txBox="1">
            <a:spLocks noChangeArrowheads="1"/>
          </p:cNvSpPr>
          <p:nvPr/>
        </p:nvSpPr>
        <p:spPr bwMode="auto">
          <a:xfrm>
            <a:off x="4835722" y="3363913"/>
            <a:ext cx="996753" cy="396875"/>
          </a:xfrm>
          <a:prstGeom prst="rect">
            <a:avLst/>
          </a:prstGeom>
          <a:noFill/>
          <a:ln w="9525">
            <a:noFill/>
            <a:miter lim="800000"/>
            <a:headEnd/>
            <a:tailEnd/>
          </a:ln>
        </p:spPr>
        <p:txBody>
          <a:bodyPr wrap="square">
            <a:spAutoFit/>
          </a:bodyPr>
          <a:lstStyle/>
          <a:p>
            <a:r>
              <a:rPr lang="nl-NL" sz="2000" dirty="0">
                <a:latin typeface="Arial" charset="0"/>
              </a:rPr>
              <a:t>college</a:t>
            </a:r>
          </a:p>
        </p:txBody>
      </p:sp>
      <p:sp>
        <p:nvSpPr>
          <p:cNvPr id="14" name="Text Box 28"/>
          <p:cNvSpPr txBox="1">
            <a:spLocks noChangeArrowheads="1"/>
          </p:cNvSpPr>
          <p:nvPr/>
        </p:nvSpPr>
        <p:spPr bwMode="auto">
          <a:xfrm>
            <a:off x="4496569" y="4506913"/>
            <a:ext cx="1675631" cy="396875"/>
          </a:xfrm>
          <a:prstGeom prst="rect">
            <a:avLst/>
          </a:prstGeom>
          <a:noFill/>
          <a:ln w="9525">
            <a:noFill/>
            <a:miter lim="800000"/>
            <a:headEnd/>
            <a:tailEnd/>
          </a:ln>
        </p:spPr>
        <p:txBody>
          <a:bodyPr wrap="square">
            <a:spAutoFit/>
          </a:bodyPr>
          <a:lstStyle/>
          <a:p>
            <a:r>
              <a:rPr lang="nl-NL" sz="2000" dirty="0">
                <a:latin typeface="Arial" charset="0"/>
              </a:rPr>
              <a:t>management</a:t>
            </a:r>
          </a:p>
        </p:txBody>
      </p:sp>
      <p:sp>
        <p:nvSpPr>
          <p:cNvPr id="15" name="Text Box 29"/>
          <p:cNvSpPr txBox="1">
            <a:spLocks noChangeArrowheads="1"/>
          </p:cNvSpPr>
          <p:nvPr/>
        </p:nvSpPr>
        <p:spPr bwMode="auto">
          <a:xfrm>
            <a:off x="4461911" y="5649913"/>
            <a:ext cx="1889678" cy="396875"/>
          </a:xfrm>
          <a:prstGeom prst="rect">
            <a:avLst/>
          </a:prstGeom>
          <a:noFill/>
          <a:ln w="9525">
            <a:noFill/>
            <a:miter lim="800000"/>
            <a:headEnd/>
            <a:tailEnd/>
          </a:ln>
        </p:spPr>
        <p:txBody>
          <a:bodyPr wrap="square">
            <a:spAutoFit/>
          </a:bodyPr>
          <a:lstStyle/>
          <a:p>
            <a:r>
              <a:rPr lang="nl-NL" sz="2000" dirty="0">
                <a:latin typeface="Arial" charset="0"/>
              </a:rPr>
              <a:t>budgethouders</a:t>
            </a:r>
          </a:p>
        </p:txBody>
      </p:sp>
      <p:sp>
        <p:nvSpPr>
          <p:cNvPr id="16" name="Text Box 30"/>
          <p:cNvSpPr txBox="1">
            <a:spLocks noChangeArrowheads="1"/>
          </p:cNvSpPr>
          <p:nvPr/>
        </p:nvSpPr>
        <p:spPr bwMode="auto">
          <a:xfrm>
            <a:off x="1547664" y="4365104"/>
            <a:ext cx="2229915" cy="707886"/>
          </a:xfrm>
          <a:prstGeom prst="rect">
            <a:avLst/>
          </a:prstGeom>
          <a:noFill/>
          <a:ln w="9525">
            <a:noFill/>
            <a:miter lim="800000"/>
            <a:headEnd/>
            <a:tailEnd/>
          </a:ln>
        </p:spPr>
        <p:txBody>
          <a:bodyPr wrap="square">
            <a:spAutoFit/>
          </a:bodyPr>
          <a:lstStyle/>
          <a:p>
            <a:r>
              <a:rPr lang="nl-NL" sz="2000" dirty="0" smtClean="0">
                <a:latin typeface="Arial" charset="0"/>
              </a:rPr>
              <a:t>Bestuurlijk jaarplan</a:t>
            </a:r>
            <a:endParaRPr lang="nl-NL" sz="2000" dirty="0">
              <a:latin typeface="Arial" charset="0"/>
            </a:endParaRPr>
          </a:p>
        </p:txBody>
      </p:sp>
      <p:sp>
        <p:nvSpPr>
          <p:cNvPr id="17" name="Text Box 33"/>
          <p:cNvSpPr txBox="1">
            <a:spLocks noChangeArrowheads="1"/>
          </p:cNvSpPr>
          <p:nvPr/>
        </p:nvSpPr>
        <p:spPr bwMode="auto">
          <a:xfrm>
            <a:off x="6300192" y="1916832"/>
            <a:ext cx="2469519" cy="1311275"/>
          </a:xfrm>
          <a:prstGeom prst="rect">
            <a:avLst/>
          </a:prstGeom>
          <a:noFill/>
          <a:ln w="9525">
            <a:noFill/>
            <a:miter lim="800000"/>
            <a:headEnd/>
            <a:tailEnd/>
          </a:ln>
        </p:spPr>
        <p:txBody>
          <a:bodyPr wrap="square">
            <a:spAutoFit/>
          </a:bodyPr>
          <a:lstStyle/>
          <a:p>
            <a:r>
              <a:rPr lang="nl-NL" sz="2000" dirty="0">
                <a:latin typeface="Arial" charset="0"/>
              </a:rPr>
              <a:t>Voorjaarsnota, </a:t>
            </a:r>
          </a:p>
          <a:p>
            <a:r>
              <a:rPr lang="nl-NL" sz="2000" dirty="0">
                <a:latin typeface="Arial" charset="0"/>
              </a:rPr>
              <a:t>raadsbegroting, </a:t>
            </a:r>
          </a:p>
          <a:p>
            <a:r>
              <a:rPr lang="nl-NL" sz="2000" dirty="0">
                <a:latin typeface="Arial" charset="0"/>
              </a:rPr>
              <a:t>bestuursrapportage </a:t>
            </a:r>
          </a:p>
          <a:p>
            <a:r>
              <a:rPr lang="nl-NL" sz="2000" dirty="0">
                <a:latin typeface="Arial" charset="0"/>
              </a:rPr>
              <a:t>en jaarstukken</a:t>
            </a:r>
          </a:p>
        </p:txBody>
      </p:sp>
      <p:sp>
        <p:nvSpPr>
          <p:cNvPr id="18" name="Text Box 34"/>
          <p:cNvSpPr txBox="1">
            <a:spLocks noChangeArrowheads="1"/>
          </p:cNvSpPr>
          <p:nvPr/>
        </p:nvSpPr>
        <p:spPr bwMode="auto">
          <a:xfrm>
            <a:off x="7066909" y="3803650"/>
            <a:ext cx="1646879" cy="396875"/>
          </a:xfrm>
          <a:prstGeom prst="rect">
            <a:avLst/>
          </a:prstGeom>
          <a:noFill/>
          <a:ln w="9525">
            <a:noFill/>
            <a:miter lim="800000"/>
            <a:headEnd/>
            <a:tailEnd/>
          </a:ln>
        </p:spPr>
        <p:txBody>
          <a:bodyPr wrap="square">
            <a:spAutoFit/>
          </a:bodyPr>
          <a:lstStyle/>
          <a:p>
            <a:r>
              <a:rPr lang="nl-NL" sz="2000" dirty="0">
                <a:latin typeface="Arial" charset="0"/>
              </a:rPr>
              <a:t>Sectormarap</a:t>
            </a:r>
          </a:p>
        </p:txBody>
      </p:sp>
      <p:sp>
        <p:nvSpPr>
          <p:cNvPr id="33" name="Text Box 30"/>
          <p:cNvSpPr txBox="1">
            <a:spLocks noChangeArrowheads="1"/>
          </p:cNvSpPr>
          <p:nvPr/>
        </p:nvSpPr>
        <p:spPr bwMode="auto">
          <a:xfrm>
            <a:off x="1979712" y="3284984"/>
            <a:ext cx="2805979" cy="400110"/>
          </a:xfrm>
          <a:prstGeom prst="rect">
            <a:avLst/>
          </a:prstGeom>
          <a:noFill/>
          <a:ln w="9525">
            <a:noFill/>
            <a:miter lim="800000"/>
            <a:headEnd/>
            <a:tailEnd/>
          </a:ln>
        </p:spPr>
        <p:txBody>
          <a:bodyPr wrap="square">
            <a:spAutoFit/>
          </a:bodyPr>
          <a:lstStyle/>
          <a:p>
            <a:r>
              <a:rPr lang="nl-NL" sz="2000" dirty="0" smtClean="0">
                <a:latin typeface="Arial" charset="0"/>
              </a:rPr>
              <a:t>Collegeprogramma</a:t>
            </a:r>
            <a:endParaRPr lang="nl-NL" sz="2000" dirty="0">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Invloed van de raad op de budgetcyclus</a:t>
            </a:r>
            <a:endParaRPr lang="nl-NL" dirty="0"/>
          </a:p>
        </p:txBody>
      </p:sp>
      <p:sp>
        <p:nvSpPr>
          <p:cNvPr id="3" name="Tijdelijke aanduiding voor inhoud 2"/>
          <p:cNvSpPr>
            <a:spLocks noGrp="1"/>
          </p:cNvSpPr>
          <p:nvPr>
            <p:ph idx="1"/>
          </p:nvPr>
        </p:nvSpPr>
        <p:spPr/>
        <p:txBody>
          <a:bodyPr/>
          <a:lstStyle/>
          <a:p>
            <a:pPr>
              <a:buNone/>
            </a:pPr>
            <a:r>
              <a:rPr lang="nl-NL" dirty="0" smtClean="0"/>
              <a:t>Bij vaststelling </a:t>
            </a:r>
          </a:p>
          <a:p>
            <a:pPr lvl="1"/>
            <a:r>
              <a:rPr lang="nl-NL" sz="2400" dirty="0" smtClean="0"/>
              <a:t>Collegeprogramma;</a:t>
            </a:r>
          </a:p>
          <a:p>
            <a:pPr lvl="1"/>
            <a:r>
              <a:rPr lang="nl-NL" sz="2400" dirty="0" smtClean="0"/>
              <a:t>Voorjaarsnota, begroting, jaarstukken en tussenrapportage;</a:t>
            </a:r>
          </a:p>
          <a:p>
            <a:pPr lvl="1"/>
            <a:r>
              <a:rPr lang="nl-NL" sz="2400" dirty="0" smtClean="0"/>
              <a:t>Verordeningen;</a:t>
            </a:r>
          </a:p>
          <a:p>
            <a:pPr lvl="1"/>
            <a:r>
              <a:rPr lang="nl-NL" sz="2400" dirty="0" smtClean="0"/>
              <a:t>Beleidsnota’s.</a:t>
            </a:r>
          </a:p>
          <a:p>
            <a:endParaRPr lang="nl-NL" dirty="0"/>
          </a:p>
        </p:txBody>
      </p:sp>
      <p:pic>
        <p:nvPicPr>
          <p:cNvPr id="4098" name="Picture 2"/>
          <p:cNvPicPr>
            <a:picLocks noChangeAspect="1" noChangeArrowheads="1"/>
          </p:cNvPicPr>
          <p:nvPr/>
        </p:nvPicPr>
        <p:blipFill>
          <a:blip r:embed="rId2" cstate="print"/>
          <a:srcRect/>
          <a:stretch>
            <a:fillRect/>
          </a:stretch>
        </p:blipFill>
        <p:spPr bwMode="auto">
          <a:xfrm>
            <a:off x="2483768" y="4935407"/>
            <a:ext cx="5976664" cy="143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smtClean="0"/>
              <a:t>De budgetcyclus binnen HHW</a:t>
            </a:r>
            <a:endParaRPr lang="nl-NL" dirty="0"/>
          </a:p>
        </p:txBody>
      </p:sp>
      <p:sp>
        <p:nvSpPr>
          <p:cNvPr id="12" name="Rectangle 3"/>
          <p:cNvSpPr>
            <a:spLocks noChangeArrowheads="1"/>
          </p:cNvSpPr>
          <p:nvPr/>
        </p:nvSpPr>
        <p:spPr bwMode="auto">
          <a:xfrm>
            <a:off x="4648200" y="1447800"/>
            <a:ext cx="1981200" cy="457200"/>
          </a:xfrm>
          <a:prstGeom prst="rect">
            <a:avLst/>
          </a:prstGeom>
          <a:solidFill>
            <a:schemeClr val="accent1"/>
          </a:solidFill>
          <a:ln w="9525">
            <a:solidFill>
              <a:schemeClr val="tx1"/>
            </a:solidFill>
            <a:miter lim="800000"/>
            <a:headEnd/>
            <a:tailEnd/>
          </a:ln>
        </p:spPr>
        <p:txBody>
          <a:bodyPr wrap="none" anchor="ctr"/>
          <a:lstStyle/>
          <a:p>
            <a:r>
              <a:rPr lang="nl-NL" b="1">
                <a:latin typeface="Arial" charset="0"/>
              </a:rPr>
              <a:t>Voorjaarsnota</a:t>
            </a:r>
          </a:p>
        </p:txBody>
      </p:sp>
      <p:sp>
        <p:nvSpPr>
          <p:cNvPr id="13" name="Rectangle 4"/>
          <p:cNvSpPr>
            <a:spLocks noChangeArrowheads="1"/>
          </p:cNvSpPr>
          <p:nvPr/>
        </p:nvSpPr>
        <p:spPr bwMode="auto">
          <a:xfrm>
            <a:off x="5334000" y="1828800"/>
            <a:ext cx="1828800" cy="381000"/>
          </a:xfrm>
          <a:prstGeom prst="rect">
            <a:avLst/>
          </a:prstGeom>
          <a:solidFill>
            <a:schemeClr val="accent1"/>
          </a:solidFill>
          <a:ln w="9525">
            <a:solidFill>
              <a:schemeClr val="tx1"/>
            </a:solidFill>
            <a:miter lim="800000"/>
            <a:headEnd/>
            <a:tailEnd/>
          </a:ln>
        </p:spPr>
        <p:txBody>
          <a:bodyPr wrap="none" anchor="ctr"/>
          <a:lstStyle/>
          <a:p>
            <a:r>
              <a:rPr lang="nl-NL" b="1">
                <a:latin typeface="Arial" charset="0"/>
              </a:rPr>
              <a:t>Reservekeeper</a:t>
            </a:r>
          </a:p>
        </p:txBody>
      </p:sp>
      <p:sp>
        <p:nvSpPr>
          <p:cNvPr id="14" name="AutoShape 15"/>
          <p:cNvSpPr>
            <a:spLocks noChangeArrowheads="1"/>
          </p:cNvSpPr>
          <p:nvPr/>
        </p:nvSpPr>
        <p:spPr bwMode="auto">
          <a:xfrm rot="5400000">
            <a:off x="7886700" y="1485900"/>
            <a:ext cx="990600" cy="1066800"/>
          </a:xfrm>
          <a:custGeom>
            <a:avLst/>
            <a:gdLst>
              <a:gd name="T0" fmla="*/ 693695 w 21600"/>
              <a:gd name="T1" fmla="*/ 0 h 21600"/>
              <a:gd name="T2" fmla="*/ 693695 w 21600"/>
              <a:gd name="T3" fmla="*/ 600470 h 21600"/>
              <a:gd name="T4" fmla="*/ 148452 w 21600"/>
              <a:gd name="T5" fmla="*/ 1066800 h 21600"/>
              <a:gd name="T6" fmla="*/ 990600 w 21600"/>
              <a:gd name="T7" fmla="*/ 300235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lstStyle/>
          <a:p>
            <a:endParaRPr lang="nl-NL"/>
          </a:p>
        </p:txBody>
      </p:sp>
      <p:sp>
        <p:nvSpPr>
          <p:cNvPr id="15" name="AutoShape 18"/>
          <p:cNvSpPr>
            <a:spLocks noChangeArrowheads="1"/>
          </p:cNvSpPr>
          <p:nvPr/>
        </p:nvSpPr>
        <p:spPr bwMode="auto">
          <a:xfrm rot="10800000">
            <a:off x="7848600" y="4114800"/>
            <a:ext cx="914400" cy="990600"/>
          </a:xfrm>
          <a:custGeom>
            <a:avLst/>
            <a:gdLst>
              <a:gd name="T0" fmla="*/ 640334 w 21600"/>
              <a:gd name="T1" fmla="*/ 0 h 21600"/>
              <a:gd name="T2" fmla="*/ 640334 w 21600"/>
              <a:gd name="T3" fmla="*/ 557579 h 21600"/>
              <a:gd name="T4" fmla="*/ 137033 w 21600"/>
              <a:gd name="T5" fmla="*/ 990600 h 21600"/>
              <a:gd name="T6" fmla="*/ 914400 w 21600"/>
              <a:gd name="T7" fmla="*/ 278790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lstStyle/>
          <a:p>
            <a:endParaRPr lang="nl-NL"/>
          </a:p>
        </p:txBody>
      </p:sp>
      <p:sp>
        <p:nvSpPr>
          <p:cNvPr id="16" name="AutoShape 19"/>
          <p:cNvSpPr>
            <a:spLocks noChangeArrowheads="1"/>
          </p:cNvSpPr>
          <p:nvPr/>
        </p:nvSpPr>
        <p:spPr bwMode="auto">
          <a:xfrm rot="16200000">
            <a:off x="3276600" y="4038600"/>
            <a:ext cx="990600" cy="990600"/>
          </a:xfrm>
          <a:custGeom>
            <a:avLst/>
            <a:gdLst>
              <a:gd name="T0" fmla="*/ 693695 w 21600"/>
              <a:gd name="T1" fmla="*/ 0 h 21600"/>
              <a:gd name="T2" fmla="*/ 693695 w 21600"/>
              <a:gd name="T3" fmla="*/ 557579 h 21600"/>
              <a:gd name="T4" fmla="*/ 148452 w 21600"/>
              <a:gd name="T5" fmla="*/ 990600 h 21600"/>
              <a:gd name="T6" fmla="*/ 990600 w 21600"/>
              <a:gd name="T7" fmla="*/ 278790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lstStyle/>
          <a:p>
            <a:endParaRPr lang="nl-NL"/>
          </a:p>
        </p:txBody>
      </p:sp>
      <p:sp>
        <p:nvSpPr>
          <p:cNvPr id="17" name="AutoShape 20"/>
          <p:cNvSpPr>
            <a:spLocks noChangeArrowheads="1"/>
          </p:cNvSpPr>
          <p:nvPr/>
        </p:nvSpPr>
        <p:spPr bwMode="auto">
          <a:xfrm>
            <a:off x="3429000" y="1524000"/>
            <a:ext cx="914400" cy="1143000"/>
          </a:xfrm>
          <a:custGeom>
            <a:avLst/>
            <a:gdLst>
              <a:gd name="T0" fmla="*/ 640334 w 21600"/>
              <a:gd name="T1" fmla="*/ 0 h 21600"/>
              <a:gd name="T2" fmla="*/ 640334 w 21600"/>
              <a:gd name="T3" fmla="*/ 643361 h 21600"/>
              <a:gd name="T4" fmla="*/ 137033 w 21600"/>
              <a:gd name="T5" fmla="*/ 1143000 h 21600"/>
              <a:gd name="T6" fmla="*/ 914400 w 21600"/>
              <a:gd name="T7" fmla="*/ 321680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lstStyle/>
          <a:p>
            <a:endParaRPr lang="nl-NL"/>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Voorjaarsnota</a:t>
            </a:r>
            <a:endParaRPr lang="nl-NL" dirty="0"/>
          </a:p>
        </p:txBody>
      </p:sp>
      <p:sp>
        <p:nvSpPr>
          <p:cNvPr id="3" name="Tijdelijke aanduiding voor inhoud 2"/>
          <p:cNvSpPr>
            <a:spLocks noGrp="1"/>
          </p:cNvSpPr>
          <p:nvPr>
            <p:ph idx="1"/>
          </p:nvPr>
        </p:nvSpPr>
        <p:spPr>
          <a:xfrm>
            <a:off x="2339752" y="1196752"/>
            <a:ext cx="6804248" cy="5400600"/>
          </a:xfrm>
        </p:spPr>
        <p:txBody>
          <a:bodyPr/>
          <a:lstStyle/>
          <a:p>
            <a:r>
              <a:rPr lang="nl-NL" sz="2400" dirty="0" smtClean="0"/>
              <a:t>Aanbieding jaarlijks voor 15 mei van het begrotingsjaar t </a:t>
            </a:r>
          </a:p>
          <a:p>
            <a:r>
              <a:rPr lang="nl-NL" sz="2400" dirty="0" smtClean="0"/>
              <a:t>Bevat beleids- en financiële kaders voor begrotingsjaar t+1 en 3 opvolgende jaren</a:t>
            </a:r>
          </a:p>
          <a:p>
            <a:r>
              <a:rPr lang="nl-NL" sz="2400" dirty="0" smtClean="0"/>
              <a:t>Kader voor de programmabegroting t+1 en meerjarenraming</a:t>
            </a:r>
          </a:p>
          <a:p>
            <a:r>
              <a:rPr lang="nl-NL" sz="2400" dirty="0" smtClean="0"/>
              <a:t>Structurele financiële effecten uit de jaarrekening t-1 worden in voorjaarsnota betrokken</a:t>
            </a:r>
          </a:p>
          <a:p>
            <a:r>
              <a:rPr lang="nl-NL" sz="2400" dirty="0" smtClean="0">
                <a:hlinkClick r:id="rId2" action="ppaction://hlinkfile"/>
              </a:rPr>
              <a:t>J:\diversen\Budgetcyclus\Voorjaarsnota's en meerjarenplannen\Voorjaarsnota 2013\definitief 23 april 2013\Voorjaarsnota 2013.pdf</a:t>
            </a:r>
            <a:endParaRPr lang="nl-NL"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Reservekeeper</a:t>
            </a:r>
            <a:endParaRPr lang="nl-NL" dirty="0"/>
          </a:p>
        </p:txBody>
      </p:sp>
      <p:sp>
        <p:nvSpPr>
          <p:cNvPr id="3" name="Tijdelijke aanduiding voor inhoud 2"/>
          <p:cNvSpPr>
            <a:spLocks noGrp="1"/>
          </p:cNvSpPr>
          <p:nvPr>
            <p:ph idx="1"/>
          </p:nvPr>
        </p:nvSpPr>
        <p:spPr>
          <a:xfrm>
            <a:off x="2267744" y="1196752"/>
            <a:ext cx="6096000" cy="4648200"/>
          </a:xfrm>
        </p:spPr>
        <p:txBody>
          <a:bodyPr/>
          <a:lstStyle/>
          <a:p>
            <a:r>
              <a:rPr lang="nl-NL" sz="2400" dirty="0" smtClean="0"/>
              <a:t>Vaststelling in zelfde vergadering als Voorjaarsnota (eind juni)</a:t>
            </a:r>
          </a:p>
          <a:p>
            <a:r>
              <a:rPr lang="nl-NL" sz="2400" dirty="0" smtClean="0"/>
              <a:t>Gaat in op vorming en besteding van reserves</a:t>
            </a:r>
          </a:p>
          <a:p>
            <a:r>
              <a:rPr lang="nl-NL" sz="2400" dirty="0" smtClean="0"/>
              <a:t>Geeft inzicht in het verloop van de reserves en voorzieningen in de tijd</a:t>
            </a:r>
          </a:p>
          <a:p>
            <a:r>
              <a:rPr lang="nl-NL" sz="2400" dirty="0" smtClean="0"/>
              <a:t>Jaarlijkse heroverweging</a:t>
            </a:r>
          </a:p>
          <a:p>
            <a:pPr>
              <a:buNone/>
            </a:pPr>
            <a:endParaRPr lang="nl-NL" sz="2400" dirty="0" smtClean="0"/>
          </a:p>
          <a:p>
            <a:r>
              <a:rPr lang="nl-NL" sz="2400" dirty="0" smtClean="0">
                <a:hlinkClick r:id="rId2" action="ppaction://hlinkfile"/>
              </a:rPr>
              <a:t>J:\diversen\Budgetcyclus\Reservekeeper\2013\Document\Reservekeeper 2013 </a:t>
            </a:r>
            <a:r>
              <a:rPr lang="nl-NL" sz="2400" dirty="0" err="1" smtClean="0">
                <a:hlinkClick r:id="rId2" action="ppaction://hlinkfile"/>
              </a:rPr>
              <a:t>definitief.pdf</a:t>
            </a:r>
            <a:endParaRPr lang="nl-NL" sz="24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budgetcyclus</a:t>
            </a:r>
            <a:endParaRPr lang="nl-NL" dirty="0"/>
          </a:p>
        </p:txBody>
      </p:sp>
      <p:sp>
        <p:nvSpPr>
          <p:cNvPr id="4" name="Rectangle 1027"/>
          <p:cNvSpPr>
            <a:spLocks noChangeArrowheads="1"/>
          </p:cNvSpPr>
          <p:nvPr/>
        </p:nvSpPr>
        <p:spPr bwMode="auto">
          <a:xfrm>
            <a:off x="4648200" y="1447800"/>
            <a:ext cx="1981200" cy="457200"/>
          </a:xfrm>
          <a:prstGeom prst="rect">
            <a:avLst/>
          </a:prstGeom>
          <a:solidFill>
            <a:schemeClr val="accent1">
              <a:alpha val="25098"/>
            </a:schemeClr>
          </a:solidFill>
          <a:ln w="9525">
            <a:solidFill>
              <a:schemeClr val="tx1"/>
            </a:solidFill>
            <a:miter lim="800000"/>
            <a:headEnd/>
            <a:tailEnd/>
          </a:ln>
        </p:spPr>
        <p:txBody>
          <a:bodyPr wrap="none" anchor="ctr"/>
          <a:lstStyle/>
          <a:p>
            <a:r>
              <a:rPr lang="nl-NL" sz="2400">
                <a:latin typeface="Arial" charset="0"/>
              </a:rPr>
              <a:t>Voorjaarsnota</a:t>
            </a:r>
          </a:p>
        </p:txBody>
      </p:sp>
      <p:sp>
        <p:nvSpPr>
          <p:cNvPr id="5" name="Rectangle 1028"/>
          <p:cNvSpPr>
            <a:spLocks noChangeArrowheads="1"/>
          </p:cNvSpPr>
          <p:nvPr/>
        </p:nvSpPr>
        <p:spPr bwMode="auto">
          <a:xfrm>
            <a:off x="5334000" y="1828800"/>
            <a:ext cx="1828800" cy="381000"/>
          </a:xfrm>
          <a:prstGeom prst="rect">
            <a:avLst/>
          </a:prstGeom>
          <a:solidFill>
            <a:schemeClr val="accent1">
              <a:alpha val="25098"/>
            </a:schemeClr>
          </a:solidFill>
          <a:ln w="9525">
            <a:solidFill>
              <a:schemeClr val="tx1"/>
            </a:solidFill>
            <a:miter lim="800000"/>
            <a:headEnd/>
            <a:tailEnd/>
          </a:ln>
        </p:spPr>
        <p:txBody>
          <a:bodyPr wrap="none" anchor="ctr"/>
          <a:lstStyle/>
          <a:p>
            <a:r>
              <a:rPr lang="nl-NL">
                <a:latin typeface="Arial" charset="0"/>
              </a:rPr>
              <a:t>Reservekeeper</a:t>
            </a:r>
          </a:p>
        </p:txBody>
      </p:sp>
      <p:sp>
        <p:nvSpPr>
          <p:cNvPr id="6" name="Rectangle 1029"/>
          <p:cNvSpPr>
            <a:spLocks noChangeArrowheads="1"/>
          </p:cNvSpPr>
          <p:nvPr/>
        </p:nvSpPr>
        <p:spPr bwMode="auto">
          <a:xfrm>
            <a:off x="6781800" y="2819400"/>
            <a:ext cx="2133600" cy="381000"/>
          </a:xfrm>
          <a:prstGeom prst="rect">
            <a:avLst/>
          </a:prstGeom>
          <a:solidFill>
            <a:schemeClr val="accent1"/>
          </a:solidFill>
          <a:ln w="9525">
            <a:solidFill>
              <a:schemeClr val="tx1"/>
            </a:solidFill>
            <a:miter lim="800000"/>
            <a:headEnd/>
            <a:tailEnd/>
          </a:ln>
        </p:spPr>
        <p:txBody>
          <a:bodyPr wrap="none" anchor="ctr"/>
          <a:lstStyle/>
          <a:p>
            <a:r>
              <a:rPr lang="nl-NL" b="1">
                <a:latin typeface="Arial" charset="0"/>
              </a:rPr>
              <a:t>Raadsbegroting</a:t>
            </a:r>
          </a:p>
        </p:txBody>
      </p:sp>
      <p:sp>
        <p:nvSpPr>
          <p:cNvPr id="7" name="AutoShape 1034"/>
          <p:cNvSpPr>
            <a:spLocks noChangeArrowheads="1"/>
          </p:cNvSpPr>
          <p:nvPr/>
        </p:nvSpPr>
        <p:spPr bwMode="auto">
          <a:xfrm rot="5400000">
            <a:off x="7886700" y="1485900"/>
            <a:ext cx="990600" cy="1066800"/>
          </a:xfrm>
          <a:custGeom>
            <a:avLst/>
            <a:gdLst>
              <a:gd name="T0" fmla="*/ 693695 w 21600"/>
              <a:gd name="T1" fmla="*/ 0 h 21600"/>
              <a:gd name="T2" fmla="*/ 693695 w 21600"/>
              <a:gd name="T3" fmla="*/ 600470 h 21600"/>
              <a:gd name="T4" fmla="*/ 148452 w 21600"/>
              <a:gd name="T5" fmla="*/ 1066800 h 21600"/>
              <a:gd name="T6" fmla="*/ 990600 w 21600"/>
              <a:gd name="T7" fmla="*/ 300235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lstStyle/>
          <a:p>
            <a:endParaRPr lang="nl-NL"/>
          </a:p>
        </p:txBody>
      </p:sp>
      <p:sp>
        <p:nvSpPr>
          <p:cNvPr id="8" name="AutoShape 1035"/>
          <p:cNvSpPr>
            <a:spLocks noChangeArrowheads="1"/>
          </p:cNvSpPr>
          <p:nvPr/>
        </p:nvSpPr>
        <p:spPr bwMode="auto">
          <a:xfrm rot="10800000">
            <a:off x="7848600" y="4114800"/>
            <a:ext cx="914400" cy="990600"/>
          </a:xfrm>
          <a:custGeom>
            <a:avLst/>
            <a:gdLst>
              <a:gd name="T0" fmla="*/ 640334 w 21600"/>
              <a:gd name="T1" fmla="*/ 0 h 21600"/>
              <a:gd name="T2" fmla="*/ 640334 w 21600"/>
              <a:gd name="T3" fmla="*/ 557579 h 21600"/>
              <a:gd name="T4" fmla="*/ 137033 w 21600"/>
              <a:gd name="T5" fmla="*/ 990600 h 21600"/>
              <a:gd name="T6" fmla="*/ 914400 w 21600"/>
              <a:gd name="T7" fmla="*/ 278790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lstStyle/>
          <a:p>
            <a:endParaRPr lang="nl-NL"/>
          </a:p>
        </p:txBody>
      </p:sp>
      <p:sp>
        <p:nvSpPr>
          <p:cNvPr id="9" name="AutoShape 1036"/>
          <p:cNvSpPr>
            <a:spLocks noChangeArrowheads="1"/>
          </p:cNvSpPr>
          <p:nvPr/>
        </p:nvSpPr>
        <p:spPr bwMode="auto">
          <a:xfrm rot="16200000">
            <a:off x="3276600" y="4038600"/>
            <a:ext cx="990600" cy="990600"/>
          </a:xfrm>
          <a:custGeom>
            <a:avLst/>
            <a:gdLst>
              <a:gd name="T0" fmla="*/ 693695 w 21600"/>
              <a:gd name="T1" fmla="*/ 0 h 21600"/>
              <a:gd name="T2" fmla="*/ 693695 w 21600"/>
              <a:gd name="T3" fmla="*/ 557579 h 21600"/>
              <a:gd name="T4" fmla="*/ 148452 w 21600"/>
              <a:gd name="T5" fmla="*/ 990600 h 21600"/>
              <a:gd name="T6" fmla="*/ 990600 w 21600"/>
              <a:gd name="T7" fmla="*/ 278790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lstStyle/>
          <a:p>
            <a:endParaRPr lang="nl-NL"/>
          </a:p>
        </p:txBody>
      </p:sp>
      <p:sp>
        <p:nvSpPr>
          <p:cNvPr id="10" name="AutoShape 1037"/>
          <p:cNvSpPr>
            <a:spLocks noChangeArrowheads="1"/>
          </p:cNvSpPr>
          <p:nvPr/>
        </p:nvSpPr>
        <p:spPr bwMode="auto">
          <a:xfrm>
            <a:off x="3429000" y="1524000"/>
            <a:ext cx="914400" cy="1143000"/>
          </a:xfrm>
          <a:custGeom>
            <a:avLst/>
            <a:gdLst>
              <a:gd name="T0" fmla="*/ 640334 w 21600"/>
              <a:gd name="T1" fmla="*/ 0 h 21600"/>
              <a:gd name="T2" fmla="*/ 640334 w 21600"/>
              <a:gd name="T3" fmla="*/ 643361 h 21600"/>
              <a:gd name="T4" fmla="*/ 137033 w 21600"/>
              <a:gd name="T5" fmla="*/ 1143000 h 21600"/>
              <a:gd name="T6" fmla="*/ 914400 w 21600"/>
              <a:gd name="T7" fmla="*/ 321680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lstStyle/>
          <a:p>
            <a:endParaRPr 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Raadsbegroting</a:t>
            </a:r>
            <a:endParaRPr lang="nl-NL" dirty="0"/>
          </a:p>
        </p:txBody>
      </p:sp>
      <p:sp>
        <p:nvSpPr>
          <p:cNvPr id="4" name="Rectangle 1028"/>
          <p:cNvSpPr>
            <a:spLocks noChangeArrowheads="1"/>
          </p:cNvSpPr>
          <p:nvPr/>
        </p:nvSpPr>
        <p:spPr bwMode="auto">
          <a:xfrm>
            <a:off x="2484438" y="1628775"/>
            <a:ext cx="1655762" cy="865188"/>
          </a:xfrm>
          <a:prstGeom prst="rect">
            <a:avLst/>
          </a:prstGeom>
          <a:solidFill>
            <a:schemeClr val="accent1"/>
          </a:solidFill>
          <a:ln w="9525">
            <a:solidFill>
              <a:schemeClr val="tx1"/>
            </a:solidFill>
            <a:miter lim="800000"/>
            <a:headEnd/>
            <a:tailEnd/>
          </a:ln>
        </p:spPr>
        <p:txBody>
          <a:bodyPr wrap="none" anchor="ctr"/>
          <a:lstStyle/>
          <a:p>
            <a:r>
              <a:rPr lang="nl-NL" sz="1600" b="1">
                <a:latin typeface="Arial" charset="0"/>
              </a:rPr>
              <a:t>Beleidsbegroting</a:t>
            </a:r>
          </a:p>
        </p:txBody>
      </p:sp>
      <p:sp>
        <p:nvSpPr>
          <p:cNvPr id="5" name="Rectangle 1030"/>
          <p:cNvSpPr>
            <a:spLocks noChangeArrowheads="1"/>
          </p:cNvSpPr>
          <p:nvPr/>
        </p:nvSpPr>
        <p:spPr bwMode="auto">
          <a:xfrm>
            <a:off x="2484438" y="4005263"/>
            <a:ext cx="1655762" cy="865187"/>
          </a:xfrm>
          <a:prstGeom prst="rect">
            <a:avLst/>
          </a:prstGeom>
          <a:solidFill>
            <a:schemeClr val="accent1"/>
          </a:solidFill>
          <a:ln w="9525">
            <a:solidFill>
              <a:schemeClr val="tx1"/>
            </a:solidFill>
            <a:miter lim="800000"/>
            <a:headEnd/>
            <a:tailEnd/>
          </a:ln>
        </p:spPr>
        <p:txBody>
          <a:bodyPr wrap="none" anchor="ctr"/>
          <a:lstStyle/>
          <a:p>
            <a:r>
              <a:rPr lang="nl-NL" sz="1600" b="1">
                <a:latin typeface="Arial" charset="0"/>
              </a:rPr>
              <a:t>Financiële </a:t>
            </a:r>
          </a:p>
          <a:p>
            <a:r>
              <a:rPr lang="nl-NL" sz="1600" b="1">
                <a:latin typeface="Arial" charset="0"/>
              </a:rPr>
              <a:t>begroting</a:t>
            </a:r>
          </a:p>
        </p:txBody>
      </p:sp>
      <p:sp>
        <p:nvSpPr>
          <p:cNvPr id="6" name="Line 1035"/>
          <p:cNvSpPr>
            <a:spLocks noChangeShapeType="1"/>
          </p:cNvSpPr>
          <p:nvPr/>
        </p:nvSpPr>
        <p:spPr bwMode="auto">
          <a:xfrm flipV="1">
            <a:off x="4140200" y="1484313"/>
            <a:ext cx="1152525" cy="576262"/>
          </a:xfrm>
          <a:prstGeom prst="line">
            <a:avLst/>
          </a:prstGeom>
          <a:noFill/>
          <a:ln w="9525">
            <a:solidFill>
              <a:schemeClr val="tx1"/>
            </a:solidFill>
            <a:round/>
            <a:headEnd/>
            <a:tailEnd type="triangle" w="med" len="med"/>
          </a:ln>
        </p:spPr>
        <p:txBody>
          <a:bodyPr wrap="none" anchor="ctr"/>
          <a:lstStyle/>
          <a:p>
            <a:endParaRPr lang="nl-NL"/>
          </a:p>
        </p:txBody>
      </p:sp>
      <p:sp>
        <p:nvSpPr>
          <p:cNvPr id="7" name="Line 1037"/>
          <p:cNvSpPr>
            <a:spLocks noChangeShapeType="1"/>
          </p:cNvSpPr>
          <p:nvPr/>
        </p:nvSpPr>
        <p:spPr bwMode="auto">
          <a:xfrm flipV="1">
            <a:off x="4140200" y="3933825"/>
            <a:ext cx="1152525" cy="503238"/>
          </a:xfrm>
          <a:prstGeom prst="line">
            <a:avLst/>
          </a:prstGeom>
          <a:noFill/>
          <a:ln w="9525">
            <a:solidFill>
              <a:schemeClr val="tx1"/>
            </a:solidFill>
            <a:round/>
            <a:headEnd/>
            <a:tailEnd type="triangle" w="med" len="med"/>
          </a:ln>
        </p:spPr>
        <p:txBody>
          <a:bodyPr wrap="none" anchor="ctr"/>
          <a:lstStyle/>
          <a:p>
            <a:endParaRPr lang="nl-NL"/>
          </a:p>
        </p:txBody>
      </p:sp>
      <p:sp>
        <p:nvSpPr>
          <p:cNvPr id="8" name="Rectangle 1039"/>
          <p:cNvSpPr>
            <a:spLocks noChangeArrowheads="1"/>
          </p:cNvSpPr>
          <p:nvPr/>
        </p:nvSpPr>
        <p:spPr bwMode="auto">
          <a:xfrm>
            <a:off x="5292725" y="1125538"/>
            <a:ext cx="1655763" cy="865187"/>
          </a:xfrm>
          <a:prstGeom prst="rect">
            <a:avLst/>
          </a:prstGeom>
          <a:solidFill>
            <a:schemeClr val="accent1"/>
          </a:solidFill>
          <a:ln w="9525">
            <a:solidFill>
              <a:schemeClr val="tx1"/>
            </a:solidFill>
            <a:miter lim="800000"/>
            <a:headEnd/>
            <a:tailEnd/>
          </a:ln>
        </p:spPr>
        <p:txBody>
          <a:bodyPr wrap="none" anchor="ctr"/>
          <a:lstStyle/>
          <a:p>
            <a:r>
              <a:rPr lang="nl-NL" sz="1600" b="1">
                <a:latin typeface="Arial" charset="0"/>
              </a:rPr>
              <a:t>Programmaplan</a:t>
            </a:r>
          </a:p>
        </p:txBody>
      </p:sp>
      <p:sp>
        <p:nvSpPr>
          <p:cNvPr id="9" name="Rectangle 1040"/>
          <p:cNvSpPr>
            <a:spLocks noChangeArrowheads="1"/>
          </p:cNvSpPr>
          <p:nvPr/>
        </p:nvSpPr>
        <p:spPr bwMode="auto">
          <a:xfrm>
            <a:off x="5292725" y="2276475"/>
            <a:ext cx="1655763" cy="865188"/>
          </a:xfrm>
          <a:prstGeom prst="rect">
            <a:avLst/>
          </a:prstGeom>
          <a:solidFill>
            <a:schemeClr val="accent1"/>
          </a:solidFill>
          <a:ln w="9525">
            <a:solidFill>
              <a:schemeClr val="tx1"/>
            </a:solidFill>
            <a:miter lim="800000"/>
            <a:headEnd/>
            <a:tailEnd/>
          </a:ln>
        </p:spPr>
        <p:txBody>
          <a:bodyPr wrap="none" anchor="ctr"/>
          <a:lstStyle/>
          <a:p>
            <a:r>
              <a:rPr lang="nl-NL" sz="1600" b="1">
                <a:latin typeface="Arial" charset="0"/>
              </a:rPr>
              <a:t>Paragrafen</a:t>
            </a:r>
          </a:p>
        </p:txBody>
      </p:sp>
      <p:sp>
        <p:nvSpPr>
          <p:cNvPr id="10" name="Rectangle 1041"/>
          <p:cNvSpPr>
            <a:spLocks noChangeArrowheads="1"/>
          </p:cNvSpPr>
          <p:nvPr/>
        </p:nvSpPr>
        <p:spPr bwMode="auto">
          <a:xfrm>
            <a:off x="5292725" y="3429000"/>
            <a:ext cx="1655763" cy="865188"/>
          </a:xfrm>
          <a:prstGeom prst="rect">
            <a:avLst/>
          </a:prstGeom>
          <a:solidFill>
            <a:schemeClr val="accent1"/>
          </a:solidFill>
          <a:ln w="9525">
            <a:solidFill>
              <a:schemeClr val="tx1"/>
            </a:solidFill>
            <a:miter lim="800000"/>
            <a:headEnd/>
            <a:tailEnd/>
          </a:ln>
        </p:spPr>
        <p:txBody>
          <a:bodyPr wrap="none" anchor="ctr"/>
          <a:lstStyle/>
          <a:p>
            <a:r>
              <a:rPr lang="nl-NL" sz="1600" b="1">
                <a:latin typeface="Arial" charset="0"/>
              </a:rPr>
              <a:t>Overzicht baten </a:t>
            </a:r>
          </a:p>
          <a:p>
            <a:r>
              <a:rPr lang="nl-NL" sz="1600" b="1">
                <a:latin typeface="Arial" charset="0"/>
              </a:rPr>
              <a:t>en lasten </a:t>
            </a:r>
          </a:p>
          <a:p>
            <a:r>
              <a:rPr lang="nl-NL" sz="1600" b="1">
                <a:latin typeface="Arial" charset="0"/>
              </a:rPr>
              <a:t>+ toelichting</a:t>
            </a:r>
          </a:p>
        </p:txBody>
      </p:sp>
      <p:sp>
        <p:nvSpPr>
          <p:cNvPr id="11" name="Rectangle 1042"/>
          <p:cNvSpPr>
            <a:spLocks noChangeArrowheads="1"/>
          </p:cNvSpPr>
          <p:nvPr/>
        </p:nvSpPr>
        <p:spPr bwMode="auto">
          <a:xfrm>
            <a:off x="5292725" y="4581525"/>
            <a:ext cx="1655763" cy="865188"/>
          </a:xfrm>
          <a:prstGeom prst="rect">
            <a:avLst/>
          </a:prstGeom>
          <a:solidFill>
            <a:schemeClr val="accent1"/>
          </a:solidFill>
          <a:ln w="9525">
            <a:solidFill>
              <a:schemeClr val="tx1"/>
            </a:solidFill>
            <a:miter lim="800000"/>
            <a:headEnd/>
            <a:tailEnd/>
          </a:ln>
        </p:spPr>
        <p:txBody>
          <a:bodyPr wrap="none" anchor="ctr"/>
          <a:lstStyle/>
          <a:p>
            <a:r>
              <a:rPr lang="nl-NL" sz="1600" b="1">
                <a:latin typeface="Arial" charset="0"/>
              </a:rPr>
              <a:t>Uiteenzetting </a:t>
            </a:r>
          </a:p>
          <a:p>
            <a:r>
              <a:rPr lang="nl-NL" sz="1600" b="1">
                <a:latin typeface="Arial" charset="0"/>
              </a:rPr>
              <a:t>financiële positie</a:t>
            </a:r>
          </a:p>
        </p:txBody>
      </p:sp>
      <p:sp>
        <p:nvSpPr>
          <p:cNvPr id="12" name="Line 1043"/>
          <p:cNvSpPr>
            <a:spLocks noChangeShapeType="1"/>
          </p:cNvSpPr>
          <p:nvPr/>
        </p:nvSpPr>
        <p:spPr bwMode="auto">
          <a:xfrm>
            <a:off x="4140200" y="2060575"/>
            <a:ext cx="1152525" cy="647700"/>
          </a:xfrm>
          <a:prstGeom prst="line">
            <a:avLst/>
          </a:prstGeom>
          <a:noFill/>
          <a:ln w="9525">
            <a:solidFill>
              <a:schemeClr val="tx1"/>
            </a:solidFill>
            <a:round/>
            <a:headEnd/>
            <a:tailEnd type="triangle" w="med" len="med"/>
          </a:ln>
        </p:spPr>
        <p:txBody>
          <a:bodyPr wrap="none" anchor="ctr"/>
          <a:lstStyle/>
          <a:p>
            <a:endParaRPr lang="nl-NL"/>
          </a:p>
        </p:txBody>
      </p:sp>
      <p:sp>
        <p:nvSpPr>
          <p:cNvPr id="13" name="Line 1044"/>
          <p:cNvSpPr>
            <a:spLocks noChangeShapeType="1"/>
          </p:cNvSpPr>
          <p:nvPr/>
        </p:nvSpPr>
        <p:spPr bwMode="auto">
          <a:xfrm>
            <a:off x="4140200" y="4437063"/>
            <a:ext cx="1152525" cy="720725"/>
          </a:xfrm>
          <a:prstGeom prst="line">
            <a:avLst/>
          </a:prstGeom>
          <a:noFill/>
          <a:ln w="9525">
            <a:solidFill>
              <a:schemeClr val="tx1"/>
            </a:solidFill>
            <a:round/>
            <a:headEnd/>
            <a:tailEnd type="triangle" w="med" len="med"/>
          </a:ln>
        </p:spPr>
        <p:txBody>
          <a:bodyPr wrap="none" anchor="ctr"/>
          <a:lstStyle/>
          <a:p>
            <a:endParaRPr lang="nl-NL"/>
          </a:p>
        </p:txBody>
      </p:sp>
      <p:sp>
        <p:nvSpPr>
          <p:cNvPr id="14" name="Text Box 1045"/>
          <p:cNvSpPr txBox="1">
            <a:spLocks noChangeArrowheads="1"/>
          </p:cNvSpPr>
          <p:nvPr/>
        </p:nvSpPr>
        <p:spPr bwMode="auto">
          <a:xfrm>
            <a:off x="2339975" y="5878513"/>
            <a:ext cx="1316038" cy="396875"/>
          </a:xfrm>
          <a:prstGeom prst="rect">
            <a:avLst/>
          </a:prstGeom>
          <a:noFill/>
          <a:ln w="9525">
            <a:noFill/>
            <a:miter lim="800000"/>
            <a:headEnd/>
            <a:tailEnd/>
          </a:ln>
        </p:spPr>
        <p:txBody>
          <a:bodyPr>
            <a:spAutoFit/>
          </a:bodyPr>
          <a:lstStyle/>
          <a:p>
            <a:endParaRPr lang="nl-NL"/>
          </a:p>
        </p:txBody>
      </p:sp>
      <p:sp>
        <p:nvSpPr>
          <p:cNvPr id="15" name="Text Box 1046"/>
          <p:cNvSpPr txBox="1">
            <a:spLocks noChangeArrowheads="1"/>
          </p:cNvSpPr>
          <p:nvPr/>
        </p:nvSpPr>
        <p:spPr bwMode="auto">
          <a:xfrm>
            <a:off x="3359150" y="5943600"/>
            <a:ext cx="4373563" cy="406400"/>
          </a:xfrm>
          <a:prstGeom prst="rect">
            <a:avLst/>
          </a:prstGeom>
          <a:noFill/>
          <a:ln w="9525">
            <a:solidFill>
              <a:schemeClr val="tx1"/>
            </a:solidFill>
            <a:miter lim="800000"/>
            <a:headEnd/>
            <a:tailEnd/>
          </a:ln>
        </p:spPr>
        <p:txBody>
          <a:bodyPr wrap="none">
            <a:spAutoFit/>
          </a:bodyPr>
          <a:lstStyle/>
          <a:p>
            <a:r>
              <a:rPr lang="nl-NL" sz="2000" dirty="0">
                <a:solidFill>
                  <a:schemeClr val="accent2"/>
                </a:solidFill>
                <a:latin typeface="Arial" charset="0"/>
              </a:rPr>
              <a:t>Uiterlijk 15 november bij de Provincie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Raadsbegroting - programmaplan</a:t>
            </a:r>
            <a:endParaRPr lang="nl-NL" dirty="0"/>
          </a:p>
        </p:txBody>
      </p:sp>
      <p:sp>
        <p:nvSpPr>
          <p:cNvPr id="3" name="Tijdelijke aanduiding voor inhoud 2"/>
          <p:cNvSpPr>
            <a:spLocks noGrp="1"/>
          </p:cNvSpPr>
          <p:nvPr>
            <p:ph idx="1"/>
          </p:nvPr>
        </p:nvSpPr>
        <p:spPr>
          <a:xfrm>
            <a:off x="2339752" y="1268760"/>
            <a:ext cx="6096000" cy="4648200"/>
          </a:xfrm>
        </p:spPr>
        <p:txBody>
          <a:bodyPr/>
          <a:lstStyle/>
          <a:p>
            <a:r>
              <a:rPr lang="nl-NL" dirty="0" smtClean="0"/>
              <a:t>Programma’s conform richtlijnen BBV (3 W-vragen)</a:t>
            </a:r>
          </a:p>
          <a:p>
            <a:endParaRPr lang="nl-NL" sz="2400" dirty="0" smtClean="0"/>
          </a:p>
          <a:p>
            <a:pPr lvl="1"/>
            <a:r>
              <a:rPr lang="nl-NL" sz="2400" dirty="0" smtClean="0"/>
              <a:t>Wat willen we bereiken?</a:t>
            </a:r>
          </a:p>
          <a:p>
            <a:pPr lvl="1"/>
            <a:r>
              <a:rPr lang="nl-NL" sz="2400" dirty="0" smtClean="0"/>
              <a:t>Wat gaan we doen?</a:t>
            </a:r>
          </a:p>
          <a:p>
            <a:pPr lvl="1"/>
            <a:r>
              <a:rPr lang="nl-NL" sz="2400" dirty="0" smtClean="0"/>
              <a:t>Wat mag het kosten?</a:t>
            </a:r>
          </a:p>
          <a:p>
            <a:pPr lvl="1"/>
            <a:endParaRPr lang="nl-NL" sz="1600" dirty="0" smtClean="0"/>
          </a:p>
          <a:p>
            <a:r>
              <a:rPr lang="en-US" dirty="0" err="1" smtClean="0"/>
              <a:t>Effectindicatoren</a:t>
            </a:r>
            <a:endParaRPr lang="en-US" dirty="0" smtClean="0"/>
          </a:p>
          <a:p>
            <a:pPr lvl="1"/>
            <a:r>
              <a:rPr lang="en-US" sz="2400" dirty="0" smtClean="0"/>
              <a:t>1</a:t>
            </a:r>
            <a:r>
              <a:rPr lang="en-US" sz="2400" baseline="30000" dirty="0" smtClean="0"/>
              <a:t>e</a:t>
            </a:r>
            <a:r>
              <a:rPr lang="en-US" sz="2400" dirty="0" smtClean="0"/>
              <a:t> W-</a:t>
            </a:r>
            <a:r>
              <a:rPr lang="en-US" sz="2400" dirty="0" err="1" smtClean="0"/>
              <a:t>vraag</a:t>
            </a:r>
            <a:r>
              <a:rPr lang="en-US" sz="2400" dirty="0" smtClean="0"/>
              <a:t> </a:t>
            </a:r>
          </a:p>
          <a:p>
            <a:endParaRPr lang="nl-NL"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051720" y="332656"/>
            <a:ext cx="3008313" cy="657994"/>
          </a:xfrm>
        </p:spPr>
        <p:txBody>
          <a:bodyPr/>
          <a:lstStyle/>
          <a:p>
            <a:r>
              <a:rPr lang="en-US" sz="2800" dirty="0" err="1" smtClean="0"/>
              <a:t>Introductie</a:t>
            </a:r>
            <a:endParaRPr lang="en-US" sz="2800" dirty="0"/>
          </a:p>
        </p:txBody>
      </p:sp>
      <p:sp>
        <p:nvSpPr>
          <p:cNvPr id="4" name="Tijdelijke aanduiding voor inhoud 3"/>
          <p:cNvSpPr>
            <a:spLocks noGrp="1"/>
          </p:cNvSpPr>
          <p:nvPr>
            <p:ph idx="1"/>
          </p:nvPr>
        </p:nvSpPr>
        <p:spPr>
          <a:xfrm>
            <a:off x="4788024" y="764704"/>
            <a:ext cx="4355976" cy="5832648"/>
          </a:xfrm>
        </p:spPr>
        <p:txBody>
          <a:bodyPr/>
          <a:lstStyle/>
          <a:p>
            <a:pPr>
              <a:lnSpc>
                <a:spcPct val="80000"/>
              </a:lnSpc>
              <a:buNone/>
            </a:pPr>
            <a:r>
              <a:rPr lang="nl-NL" sz="2000" dirty="0" smtClean="0">
                <a:latin typeface="Arial" pitchFamily="34" charset="0"/>
                <a:cs typeface="Arial" pitchFamily="34" charset="0"/>
              </a:rPr>
              <a:t>19.00-19.15u Welkom/ opening </a:t>
            </a:r>
            <a:br>
              <a:rPr lang="nl-NL" sz="2000" dirty="0" smtClean="0">
                <a:latin typeface="Arial" pitchFamily="34" charset="0"/>
                <a:cs typeface="Arial" pitchFamily="34" charset="0"/>
              </a:rPr>
            </a:br>
            <a:endParaRPr lang="nl-NL" sz="2000" dirty="0" smtClean="0">
              <a:latin typeface="Arial" pitchFamily="34" charset="0"/>
              <a:cs typeface="Arial" pitchFamily="34" charset="0"/>
            </a:endParaRPr>
          </a:p>
          <a:p>
            <a:pPr>
              <a:lnSpc>
                <a:spcPct val="80000"/>
              </a:lnSpc>
              <a:buNone/>
            </a:pPr>
            <a:r>
              <a:rPr lang="nl-NL" sz="2000" dirty="0" smtClean="0">
                <a:latin typeface="Arial" pitchFamily="34" charset="0"/>
                <a:cs typeface="Arial" pitchFamily="34" charset="0"/>
              </a:rPr>
              <a:t>19.15-19.30u Quiz </a:t>
            </a:r>
            <a:br>
              <a:rPr lang="nl-NL" sz="2000" dirty="0" smtClean="0">
                <a:latin typeface="Arial" pitchFamily="34" charset="0"/>
                <a:cs typeface="Arial" pitchFamily="34" charset="0"/>
              </a:rPr>
            </a:br>
            <a:endParaRPr lang="nl-NL" sz="2000" dirty="0" smtClean="0">
              <a:latin typeface="Arial" pitchFamily="34" charset="0"/>
              <a:cs typeface="Arial" pitchFamily="34" charset="0"/>
            </a:endParaRPr>
          </a:p>
          <a:p>
            <a:pPr>
              <a:lnSpc>
                <a:spcPct val="80000"/>
              </a:lnSpc>
              <a:buNone/>
            </a:pPr>
            <a:r>
              <a:rPr lang="nl-NL" sz="2000" dirty="0" smtClean="0">
                <a:latin typeface="Arial" pitchFamily="34" charset="0"/>
                <a:cs typeface="Arial" pitchFamily="34" charset="0"/>
              </a:rPr>
              <a:t>19.30- </a:t>
            </a:r>
            <a:r>
              <a:rPr lang="nl-NL" sz="2000" dirty="0" smtClean="0">
                <a:latin typeface="Arial" pitchFamily="34" charset="0"/>
                <a:cs typeface="Arial" pitchFamily="34" charset="0"/>
              </a:rPr>
              <a:t>19.55u </a:t>
            </a:r>
            <a:r>
              <a:rPr lang="nl-NL" sz="2000" dirty="0" err="1" smtClean="0">
                <a:latin typeface="Arial" pitchFamily="34" charset="0"/>
                <a:cs typeface="Arial" pitchFamily="34" charset="0"/>
              </a:rPr>
              <a:t>Weerstands-vermogen</a:t>
            </a:r>
            <a:r>
              <a:rPr lang="nl-NL" sz="2000" dirty="0" smtClean="0">
                <a:latin typeface="Arial" pitchFamily="34" charset="0"/>
                <a:cs typeface="Arial" pitchFamily="34" charset="0"/>
              </a:rPr>
              <a:t>, rechtmatigheid en IBT </a:t>
            </a:r>
            <a:r>
              <a:rPr lang="nl-NL" sz="2000" dirty="0" smtClean="0">
                <a:latin typeface="Arial" pitchFamily="34" charset="0"/>
                <a:cs typeface="Arial" pitchFamily="34" charset="0"/>
              </a:rPr>
              <a:t>(</a:t>
            </a:r>
            <a:r>
              <a:rPr lang="nl-NL" sz="2000" dirty="0" err="1" smtClean="0">
                <a:latin typeface="Arial" pitchFamily="34" charset="0"/>
                <a:cs typeface="Arial" pitchFamily="34" charset="0"/>
              </a:rPr>
              <a:t>Berry</a:t>
            </a:r>
            <a:r>
              <a:rPr lang="nl-NL" sz="2000" dirty="0" smtClean="0">
                <a:latin typeface="Arial" pitchFamily="34" charset="0"/>
                <a:cs typeface="Arial" pitchFamily="34" charset="0"/>
              </a:rPr>
              <a:t> </a:t>
            </a:r>
            <a:r>
              <a:rPr lang="nl-NL" sz="2000" dirty="0" err="1" smtClean="0">
                <a:latin typeface="Arial" pitchFamily="34" charset="0"/>
                <a:cs typeface="Arial" pitchFamily="34" charset="0"/>
              </a:rPr>
              <a:t>Roeleveld</a:t>
            </a:r>
            <a:r>
              <a:rPr lang="nl-NL" sz="2000" dirty="0" smtClean="0">
                <a:latin typeface="Arial" pitchFamily="34" charset="0"/>
                <a:cs typeface="Arial" pitchFamily="34" charset="0"/>
              </a:rPr>
              <a:t>)</a:t>
            </a:r>
            <a:br>
              <a:rPr lang="nl-NL" sz="2000" dirty="0" smtClean="0">
                <a:latin typeface="Arial" pitchFamily="34" charset="0"/>
                <a:cs typeface="Arial" pitchFamily="34" charset="0"/>
              </a:rPr>
            </a:br>
            <a:endParaRPr lang="nl-NL" sz="2000" dirty="0" smtClean="0">
              <a:latin typeface="Arial" pitchFamily="34" charset="0"/>
              <a:cs typeface="Arial" pitchFamily="34" charset="0"/>
            </a:endParaRPr>
          </a:p>
          <a:p>
            <a:pPr>
              <a:lnSpc>
                <a:spcPct val="80000"/>
              </a:lnSpc>
              <a:buNone/>
            </a:pPr>
            <a:r>
              <a:rPr lang="nl-NL" sz="2000" dirty="0" smtClean="0">
                <a:latin typeface="Arial" pitchFamily="34" charset="0"/>
                <a:cs typeface="Arial" pitchFamily="34" charset="0"/>
              </a:rPr>
              <a:t>19.55 </a:t>
            </a:r>
            <a:r>
              <a:rPr lang="nl-NL" sz="2000" dirty="0" smtClean="0">
                <a:latin typeface="Arial" pitchFamily="34" charset="0"/>
                <a:cs typeface="Arial" pitchFamily="34" charset="0"/>
              </a:rPr>
              <a:t>– 20.30u </a:t>
            </a:r>
            <a:r>
              <a:rPr lang="nl-NL" sz="2000" dirty="0" smtClean="0">
                <a:latin typeface="Arial" pitchFamily="34" charset="0"/>
                <a:cs typeface="Arial" pitchFamily="34" charset="0"/>
              </a:rPr>
              <a:t>Budgetcyclus</a:t>
            </a:r>
          </a:p>
          <a:p>
            <a:pPr>
              <a:lnSpc>
                <a:spcPct val="80000"/>
              </a:lnSpc>
              <a:buNone/>
            </a:pPr>
            <a:r>
              <a:rPr lang="nl-NL" sz="2000" dirty="0" smtClean="0">
                <a:latin typeface="Arial" pitchFamily="34" charset="0"/>
                <a:cs typeface="Arial" pitchFamily="34" charset="0"/>
              </a:rPr>
              <a:t>(Inge </a:t>
            </a:r>
            <a:r>
              <a:rPr lang="nl-NL" sz="2000" dirty="0" err="1" smtClean="0">
                <a:latin typeface="Arial" pitchFamily="34" charset="0"/>
                <a:cs typeface="Arial" pitchFamily="34" charset="0"/>
              </a:rPr>
              <a:t>Harmsen</a:t>
            </a:r>
            <a:r>
              <a:rPr lang="nl-NL" sz="2000" dirty="0" smtClean="0">
                <a:latin typeface="Arial" pitchFamily="34" charset="0"/>
                <a:cs typeface="Arial" pitchFamily="34" charset="0"/>
              </a:rPr>
              <a:t>)</a:t>
            </a:r>
            <a:br>
              <a:rPr lang="nl-NL" sz="2000" dirty="0" smtClean="0">
                <a:latin typeface="Arial" pitchFamily="34" charset="0"/>
                <a:cs typeface="Arial" pitchFamily="34" charset="0"/>
              </a:rPr>
            </a:br>
            <a:endParaRPr lang="nl-NL" dirty="0" smtClean="0">
              <a:latin typeface="Arial" pitchFamily="34" charset="0"/>
              <a:cs typeface="Arial" pitchFamily="34" charset="0"/>
            </a:endParaRPr>
          </a:p>
          <a:p>
            <a:pPr>
              <a:lnSpc>
                <a:spcPct val="80000"/>
              </a:lnSpc>
              <a:buNone/>
            </a:pPr>
            <a:r>
              <a:rPr lang="nl-NL" sz="2000" dirty="0" smtClean="0">
                <a:latin typeface="Arial" pitchFamily="34" charset="0"/>
                <a:cs typeface="Arial" pitchFamily="34" charset="0"/>
              </a:rPr>
              <a:t>20.30 - 20.45u Pauze </a:t>
            </a:r>
            <a:br>
              <a:rPr lang="nl-NL" sz="2000" dirty="0" smtClean="0">
                <a:latin typeface="Arial" pitchFamily="34" charset="0"/>
                <a:cs typeface="Arial" pitchFamily="34" charset="0"/>
              </a:rPr>
            </a:br>
            <a:endParaRPr lang="nl-NL" sz="2000" dirty="0" smtClean="0">
              <a:latin typeface="Arial" pitchFamily="34" charset="0"/>
              <a:cs typeface="Arial" pitchFamily="34" charset="0"/>
            </a:endParaRPr>
          </a:p>
          <a:p>
            <a:pPr>
              <a:lnSpc>
                <a:spcPct val="80000"/>
              </a:lnSpc>
              <a:buNone/>
            </a:pPr>
            <a:r>
              <a:rPr lang="nl-NL" sz="2000" dirty="0" smtClean="0">
                <a:latin typeface="Arial" pitchFamily="34" charset="0"/>
                <a:cs typeface="Arial" pitchFamily="34" charset="0"/>
              </a:rPr>
              <a:t>20.45- 21.15u Hoe controleert</a:t>
            </a:r>
          </a:p>
          <a:p>
            <a:pPr>
              <a:lnSpc>
                <a:spcPct val="80000"/>
              </a:lnSpc>
              <a:buNone/>
            </a:pPr>
            <a:r>
              <a:rPr lang="nl-NL" sz="2000" dirty="0" smtClean="0">
                <a:latin typeface="Arial" pitchFamily="34" charset="0"/>
                <a:cs typeface="Arial" pitchFamily="34" charset="0"/>
              </a:rPr>
              <a:t>Deloitte de gemeente HHW? </a:t>
            </a:r>
          </a:p>
          <a:p>
            <a:pPr>
              <a:lnSpc>
                <a:spcPct val="80000"/>
              </a:lnSpc>
              <a:buNone/>
            </a:pPr>
            <a:r>
              <a:rPr lang="nl-NL" sz="2000" dirty="0" smtClean="0">
                <a:latin typeface="Arial" pitchFamily="34" charset="0"/>
                <a:cs typeface="Arial" pitchFamily="34" charset="0"/>
              </a:rPr>
              <a:t>(Patrick Schouten - Deloitte) </a:t>
            </a:r>
            <a:br>
              <a:rPr lang="nl-NL" sz="2000" dirty="0" smtClean="0">
                <a:latin typeface="Arial" pitchFamily="34" charset="0"/>
                <a:cs typeface="Arial" pitchFamily="34" charset="0"/>
              </a:rPr>
            </a:br>
            <a:endParaRPr lang="nl-NL" sz="2000" dirty="0" smtClean="0">
              <a:latin typeface="Arial" pitchFamily="34" charset="0"/>
              <a:cs typeface="Arial" pitchFamily="34" charset="0"/>
            </a:endParaRPr>
          </a:p>
          <a:p>
            <a:pPr>
              <a:lnSpc>
                <a:spcPct val="80000"/>
              </a:lnSpc>
              <a:buNone/>
            </a:pPr>
            <a:r>
              <a:rPr lang="nl-NL" sz="2000" dirty="0" smtClean="0">
                <a:latin typeface="Arial" pitchFamily="34" charset="0"/>
                <a:cs typeface="Arial" pitchFamily="34" charset="0"/>
              </a:rPr>
              <a:t>21.15- 21.30u </a:t>
            </a:r>
            <a:r>
              <a:rPr lang="nl-NL" sz="2000" dirty="0" smtClean="0">
                <a:latin typeface="Arial" pitchFamily="34" charset="0"/>
                <a:cs typeface="Arial" pitchFamily="34" charset="0"/>
              </a:rPr>
              <a:t>Vragen</a:t>
            </a:r>
            <a:br>
              <a:rPr lang="nl-NL" sz="2000" dirty="0" smtClean="0">
                <a:latin typeface="Arial" pitchFamily="34" charset="0"/>
                <a:cs typeface="Arial" pitchFamily="34" charset="0"/>
              </a:rPr>
            </a:br>
            <a:endParaRPr lang="nl-NL" sz="2000" dirty="0" smtClean="0">
              <a:latin typeface="Arial" pitchFamily="34" charset="0"/>
              <a:cs typeface="Arial" pitchFamily="34" charset="0"/>
            </a:endParaRPr>
          </a:p>
          <a:p>
            <a:pPr>
              <a:lnSpc>
                <a:spcPct val="80000"/>
              </a:lnSpc>
              <a:buNone/>
            </a:pPr>
            <a:r>
              <a:rPr lang="nl-NL" sz="2000" dirty="0" smtClean="0">
                <a:latin typeface="Arial" pitchFamily="34" charset="0"/>
                <a:cs typeface="Arial" pitchFamily="34" charset="0"/>
              </a:rPr>
              <a:t>21.30u Afsluiting</a:t>
            </a:r>
            <a:endParaRPr lang="nl-NL" sz="2000" dirty="0" smtClean="0">
              <a:latin typeface="Arial" pitchFamily="34" charset="0"/>
              <a:cs typeface="Arial" pitchFamily="34" charset="0"/>
            </a:endParaRPr>
          </a:p>
          <a:p>
            <a:pPr>
              <a:lnSpc>
                <a:spcPct val="80000"/>
              </a:lnSpc>
              <a:buNone/>
            </a:pPr>
            <a:endParaRPr lang="nl-NL" sz="2000" dirty="0">
              <a:latin typeface="Arial" pitchFamily="34" charset="0"/>
              <a:cs typeface="Arial" pitchFamily="34" charset="0"/>
            </a:endParaRPr>
          </a:p>
        </p:txBody>
      </p:sp>
      <p:pic>
        <p:nvPicPr>
          <p:cNvPr id="6" name="Picture 15" descr="huishoudboekje detail klein"/>
          <p:cNvPicPr>
            <a:picLocks noGrp="1" noChangeAspect="1" noChangeArrowheads="1"/>
          </p:cNvPicPr>
          <p:nvPr>
            <p:ph type="clipArt" sz="half" idx="1"/>
          </p:nvPr>
        </p:nvPicPr>
        <p:blipFill>
          <a:blip r:embed="rId3" cstate="print"/>
          <a:srcRect/>
          <a:stretch>
            <a:fillRect/>
          </a:stretch>
        </p:blipFill>
        <p:spPr>
          <a:xfrm>
            <a:off x="1763688" y="2060848"/>
            <a:ext cx="2879725" cy="2711450"/>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Raadsbegroting - paragrafen</a:t>
            </a:r>
            <a:endParaRPr lang="nl-NL" dirty="0"/>
          </a:p>
        </p:txBody>
      </p:sp>
      <p:sp>
        <p:nvSpPr>
          <p:cNvPr id="3" name="Tijdelijke aanduiding voor inhoud 2"/>
          <p:cNvSpPr>
            <a:spLocks noGrp="1"/>
          </p:cNvSpPr>
          <p:nvPr>
            <p:ph idx="1"/>
          </p:nvPr>
        </p:nvSpPr>
        <p:spPr>
          <a:xfrm>
            <a:off x="2411760" y="1268760"/>
            <a:ext cx="6096000" cy="4648200"/>
          </a:xfrm>
        </p:spPr>
        <p:txBody>
          <a:bodyPr/>
          <a:lstStyle/>
          <a:p>
            <a:r>
              <a:rPr lang="nl-NL" dirty="0" smtClean="0"/>
              <a:t>Lokale heffingen</a:t>
            </a:r>
          </a:p>
          <a:p>
            <a:r>
              <a:rPr lang="nl-NL" dirty="0" smtClean="0"/>
              <a:t>Weerstandsvermogen</a:t>
            </a:r>
          </a:p>
          <a:p>
            <a:r>
              <a:rPr lang="nl-NL" dirty="0" smtClean="0"/>
              <a:t>Kapitaalgoederen</a:t>
            </a:r>
          </a:p>
          <a:p>
            <a:r>
              <a:rPr lang="nl-NL" dirty="0" smtClean="0"/>
              <a:t>Financiering</a:t>
            </a:r>
          </a:p>
          <a:p>
            <a:r>
              <a:rPr lang="nl-NL" dirty="0" smtClean="0"/>
              <a:t>Bedrijfsvoering</a:t>
            </a:r>
          </a:p>
          <a:p>
            <a:r>
              <a:rPr lang="nl-NL" dirty="0" smtClean="0"/>
              <a:t>Verbonden partijen</a:t>
            </a:r>
          </a:p>
          <a:p>
            <a:r>
              <a:rPr lang="nl-NL" dirty="0" smtClean="0"/>
              <a:t>Grondbeleid</a:t>
            </a:r>
          </a:p>
          <a:p>
            <a:endParaRPr lang="nl-NL"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Raadsbegroting – Overzicht baten en lasten</a:t>
            </a:r>
            <a:endParaRPr lang="nl-NL" dirty="0"/>
          </a:p>
        </p:txBody>
      </p:sp>
      <p:sp>
        <p:nvSpPr>
          <p:cNvPr id="3" name="Tijdelijke aanduiding voor inhoud 2"/>
          <p:cNvSpPr>
            <a:spLocks noGrp="1"/>
          </p:cNvSpPr>
          <p:nvPr>
            <p:ph idx="1"/>
          </p:nvPr>
        </p:nvSpPr>
        <p:spPr/>
        <p:txBody>
          <a:bodyPr/>
          <a:lstStyle/>
          <a:p>
            <a:r>
              <a:rPr lang="nl-NL" dirty="0" smtClean="0">
                <a:hlinkClick r:id="rId2" action="ppaction://hlinkfile"/>
              </a:rPr>
              <a:t>J:\diversen\Budgetcyclus\Begrotingen\2014\Document\Raadsbegroting 2014.pdf</a:t>
            </a:r>
            <a:r>
              <a:rPr lang="nl-NL" dirty="0" smtClean="0"/>
              <a:t/>
            </a:r>
            <a:br>
              <a:rPr lang="nl-NL" dirty="0" smtClean="0"/>
            </a:br>
            <a:endParaRPr lang="nl-NL" dirty="0" smtClean="0"/>
          </a:p>
          <a:p>
            <a:r>
              <a:rPr lang="nl-NL" dirty="0" smtClean="0"/>
              <a:t>Moet structureel sluiten</a:t>
            </a:r>
            <a:endParaRPr lang="nl-NL"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Raadsbegroting – uiteenzetting financiële positie</a:t>
            </a:r>
            <a:endParaRPr lang="nl-NL" dirty="0"/>
          </a:p>
        </p:txBody>
      </p:sp>
      <p:sp>
        <p:nvSpPr>
          <p:cNvPr id="3" name="Tijdelijke aanduiding voor inhoud 2"/>
          <p:cNvSpPr>
            <a:spLocks noGrp="1"/>
          </p:cNvSpPr>
          <p:nvPr>
            <p:ph idx="1"/>
          </p:nvPr>
        </p:nvSpPr>
        <p:spPr/>
        <p:txBody>
          <a:bodyPr/>
          <a:lstStyle/>
          <a:p>
            <a:r>
              <a:rPr lang="nl-NL" dirty="0" smtClean="0">
                <a:hlinkClick r:id="rId2" action="ppaction://hlinkfile"/>
              </a:rPr>
              <a:t>J:\diversen\Budgetcyclus\Begrotingen\2014\Document\Raadsbegroting 2014.pdf</a:t>
            </a:r>
            <a:endParaRPr lang="nl-NL" dirty="0" smtClean="0"/>
          </a:p>
          <a:p>
            <a:r>
              <a:rPr lang="nl-NL" dirty="0" smtClean="0"/>
              <a:t>Raming voor het begrotingsjaar en drie daaropvolgende jaren van de financiële gevolgen van bestaand en nieuw beleid</a:t>
            </a:r>
          </a:p>
          <a:p>
            <a:r>
              <a:rPr lang="nl-NL" dirty="0" smtClean="0"/>
              <a:t>Stand en verloop van reserves en voorzieningen</a:t>
            </a:r>
          </a:p>
          <a:p>
            <a:endParaRPr lang="nl-NL"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budgetcyclus</a:t>
            </a:r>
            <a:endParaRPr lang="nl-NL" dirty="0"/>
          </a:p>
        </p:txBody>
      </p:sp>
      <p:sp>
        <p:nvSpPr>
          <p:cNvPr id="4" name="Rectangle 3"/>
          <p:cNvSpPr>
            <a:spLocks noChangeArrowheads="1"/>
          </p:cNvSpPr>
          <p:nvPr/>
        </p:nvSpPr>
        <p:spPr bwMode="auto">
          <a:xfrm>
            <a:off x="4648200" y="1447800"/>
            <a:ext cx="1981200" cy="457200"/>
          </a:xfrm>
          <a:prstGeom prst="rect">
            <a:avLst/>
          </a:prstGeom>
          <a:solidFill>
            <a:schemeClr val="accent1">
              <a:alpha val="25098"/>
            </a:schemeClr>
          </a:solidFill>
          <a:ln w="9525">
            <a:solidFill>
              <a:schemeClr val="tx1"/>
            </a:solidFill>
            <a:miter lim="800000"/>
            <a:headEnd/>
            <a:tailEnd/>
          </a:ln>
        </p:spPr>
        <p:txBody>
          <a:bodyPr wrap="none" anchor="ctr"/>
          <a:lstStyle/>
          <a:p>
            <a:r>
              <a:rPr lang="nl-NL" sz="2400">
                <a:latin typeface="Arial" charset="0"/>
              </a:rPr>
              <a:t>Voorjaarsnota</a:t>
            </a:r>
          </a:p>
        </p:txBody>
      </p:sp>
      <p:sp>
        <p:nvSpPr>
          <p:cNvPr id="5" name="Rectangle 4"/>
          <p:cNvSpPr>
            <a:spLocks noChangeArrowheads="1"/>
          </p:cNvSpPr>
          <p:nvPr/>
        </p:nvSpPr>
        <p:spPr bwMode="auto">
          <a:xfrm>
            <a:off x="5334000" y="1828800"/>
            <a:ext cx="1828800" cy="381000"/>
          </a:xfrm>
          <a:prstGeom prst="rect">
            <a:avLst/>
          </a:prstGeom>
          <a:solidFill>
            <a:schemeClr val="accent1">
              <a:alpha val="25098"/>
            </a:schemeClr>
          </a:solidFill>
          <a:ln w="9525">
            <a:solidFill>
              <a:schemeClr val="tx1"/>
            </a:solidFill>
            <a:miter lim="800000"/>
            <a:headEnd/>
            <a:tailEnd/>
          </a:ln>
        </p:spPr>
        <p:txBody>
          <a:bodyPr wrap="none" anchor="ctr"/>
          <a:lstStyle/>
          <a:p>
            <a:r>
              <a:rPr lang="nl-NL">
                <a:latin typeface="Arial" charset="0"/>
              </a:rPr>
              <a:t>Reservekeeper</a:t>
            </a:r>
          </a:p>
        </p:txBody>
      </p:sp>
      <p:sp>
        <p:nvSpPr>
          <p:cNvPr id="6" name="Rectangle 5"/>
          <p:cNvSpPr>
            <a:spLocks noChangeArrowheads="1"/>
          </p:cNvSpPr>
          <p:nvPr/>
        </p:nvSpPr>
        <p:spPr bwMode="auto">
          <a:xfrm>
            <a:off x="6781800" y="2819400"/>
            <a:ext cx="2133600" cy="381000"/>
          </a:xfrm>
          <a:prstGeom prst="rect">
            <a:avLst/>
          </a:prstGeom>
          <a:solidFill>
            <a:schemeClr val="accent1">
              <a:alpha val="25098"/>
            </a:schemeClr>
          </a:solidFill>
          <a:ln w="9525">
            <a:solidFill>
              <a:schemeClr val="tx1"/>
            </a:solidFill>
            <a:miter lim="800000"/>
            <a:headEnd/>
            <a:tailEnd/>
          </a:ln>
        </p:spPr>
        <p:txBody>
          <a:bodyPr wrap="none" anchor="ctr"/>
          <a:lstStyle/>
          <a:p>
            <a:r>
              <a:rPr lang="nl-NL">
                <a:latin typeface="Arial" charset="0"/>
              </a:rPr>
              <a:t>Raadsbegroting</a:t>
            </a:r>
          </a:p>
        </p:txBody>
      </p:sp>
      <p:sp>
        <p:nvSpPr>
          <p:cNvPr id="7" name="Rectangle 6"/>
          <p:cNvSpPr>
            <a:spLocks noChangeArrowheads="1"/>
          </p:cNvSpPr>
          <p:nvPr/>
        </p:nvSpPr>
        <p:spPr bwMode="auto">
          <a:xfrm>
            <a:off x="4648200" y="4648200"/>
            <a:ext cx="2876128" cy="581000"/>
          </a:xfrm>
          <a:prstGeom prst="rect">
            <a:avLst/>
          </a:prstGeom>
          <a:solidFill>
            <a:schemeClr val="accent1"/>
          </a:solidFill>
          <a:ln w="9525">
            <a:solidFill>
              <a:schemeClr val="tx1"/>
            </a:solidFill>
            <a:miter lim="800000"/>
            <a:headEnd/>
            <a:tailEnd/>
          </a:ln>
        </p:spPr>
        <p:txBody>
          <a:bodyPr wrap="none" anchor="ctr"/>
          <a:lstStyle/>
          <a:p>
            <a:r>
              <a:rPr lang="nl-NL" sz="2400" b="1" dirty="0" smtClean="0">
                <a:latin typeface="Arial" charset="0"/>
              </a:rPr>
              <a:t>Bestuurlijke </a:t>
            </a:r>
          </a:p>
          <a:p>
            <a:r>
              <a:rPr lang="nl-NL" sz="2400" b="1" dirty="0" smtClean="0">
                <a:latin typeface="Arial" charset="0"/>
              </a:rPr>
              <a:t>jaarplannen</a:t>
            </a:r>
            <a:endParaRPr lang="nl-NL" sz="2400" b="1" dirty="0">
              <a:latin typeface="Arial" charset="0"/>
            </a:endParaRPr>
          </a:p>
        </p:txBody>
      </p:sp>
      <p:sp>
        <p:nvSpPr>
          <p:cNvPr id="8" name="AutoShape 10"/>
          <p:cNvSpPr>
            <a:spLocks noChangeArrowheads="1"/>
          </p:cNvSpPr>
          <p:nvPr/>
        </p:nvSpPr>
        <p:spPr bwMode="auto">
          <a:xfrm rot="5400000">
            <a:off x="7886700" y="1485900"/>
            <a:ext cx="990600" cy="1066800"/>
          </a:xfrm>
          <a:custGeom>
            <a:avLst/>
            <a:gdLst>
              <a:gd name="T0" fmla="*/ 693695 w 21600"/>
              <a:gd name="T1" fmla="*/ 0 h 21600"/>
              <a:gd name="T2" fmla="*/ 693695 w 21600"/>
              <a:gd name="T3" fmla="*/ 600470 h 21600"/>
              <a:gd name="T4" fmla="*/ 148452 w 21600"/>
              <a:gd name="T5" fmla="*/ 1066800 h 21600"/>
              <a:gd name="T6" fmla="*/ 990600 w 21600"/>
              <a:gd name="T7" fmla="*/ 300235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lstStyle/>
          <a:p>
            <a:endParaRPr lang="nl-NL"/>
          </a:p>
        </p:txBody>
      </p:sp>
      <p:sp>
        <p:nvSpPr>
          <p:cNvPr id="9" name="AutoShape 11"/>
          <p:cNvSpPr>
            <a:spLocks noChangeArrowheads="1"/>
          </p:cNvSpPr>
          <p:nvPr/>
        </p:nvSpPr>
        <p:spPr bwMode="auto">
          <a:xfrm rot="10800000">
            <a:off x="7848600" y="4114800"/>
            <a:ext cx="914400" cy="990600"/>
          </a:xfrm>
          <a:custGeom>
            <a:avLst/>
            <a:gdLst>
              <a:gd name="T0" fmla="*/ 640334 w 21600"/>
              <a:gd name="T1" fmla="*/ 0 h 21600"/>
              <a:gd name="T2" fmla="*/ 640334 w 21600"/>
              <a:gd name="T3" fmla="*/ 557579 h 21600"/>
              <a:gd name="T4" fmla="*/ 137033 w 21600"/>
              <a:gd name="T5" fmla="*/ 990600 h 21600"/>
              <a:gd name="T6" fmla="*/ 914400 w 21600"/>
              <a:gd name="T7" fmla="*/ 278790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lstStyle/>
          <a:p>
            <a:endParaRPr lang="nl-NL"/>
          </a:p>
        </p:txBody>
      </p:sp>
      <p:sp>
        <p:nvSpPr>
          <p:cNvPr id="10" name="AutoShape 12"/>
          <p:cNvSpPr>
            <a:spLocks noChangeArrowheads="1"/>
          </p:cNvSpPr>
          <p:nvPr/>
        </p:nvSpPr>
        <p:spPr bwMode="auto">
          <a:xfrm rot="16200000">
            <a:off x="3276600" y="4038600"/>
            <a:ext cx="990600" cy="990600"/>
          </a:xfrm>
          <a:custGeom>
            <a:avLst/>
            <a:gdLst>
              <a:gd name="T0" fmla="*/ 693695 w 21600"/>
              <a:gd name="T1" fmla="*/ 0 h 21600"/>
              <a:gd name="T2" fmla="*/ 693695 w 21600"/>
              <a:gd name="T3" fmla="*/ 557579 h 21600"/>
              <a:gd name="T4" fmla="*/ 148452 w 21600"/>
              <a:gd name="T5" fmla="*/ 990600 h 21600"/>
              <a:gd name="T6" fmla="*/ 990600 w 21600"/>
              <a:gd name="T7" fmla="*/ 278790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lstStyle/>
          <a:p>
            <a:endParaRPr lang="nl-NL"/>
          </a:p>
        </p:txBody>
      </p:sp>
      <p:sp>
        <p:nvSpPr>
          <p:cNvPr id="11" name="AutoShape 13"/>
          <p:cNvSpPr>
            <a:spLocks noChangeArrowheads="1"/>
          </p:cNvSpPr>
          <p:nvPr/>
        </p:nvSpPr>
        <p:spPr bwMode="auto">
          <a:xfrm>
            <a:off x="3429000" y="1524000"/>
            <a:ext cx="914400" cy="1143000"/>
          </a:xfrm>
          <a:custGeom>
            <a:avLst/>
            <a:gdLst>
              <a:gd name="T0" fmla="*/ 640334 w 21600"/>
              <a:gd name="T1" fmla="*/ 0 h 21600"/>
              <a:gd name="T2" fmla="*/ 640334 w 21600"/>
              <a:gd name="T3" fmla="*/ 643361 h 21600"/>
              <a:gd name="T4" fmla="*/ 137033 w 21600"/>
              <a:gd name="T5" fmla="*/ 1143000 h 21600"/>
              <a:gd name="T6" fmla="*/ 914400 w 21600"/>
              <a:gd name="T7" fmla="*/ 321680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lstStyle/>
          <a:p>
            <a:endParaRPr 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Bestuurlijk jaarplan</a:t>
            </a:r>
            <a:endParaRPr lang="nl-NL" dirty="0"/>
          </a:p>
        </p:txBody>
      </p:sp>
      <p:sp>
        <p:nvSpPr>
          <p:cNvPr id="3" name="Tijdelijke aanduiding voor inhoud 2"/>
          <p:cNvSpPr>
            <a:spLocks noGrp="1"/>
          </p:cNvSpPr>
          <p:nvPr>
            <p:ph idx="1"/>
          </p:nvPr>
        </p:nvSpPr>
        <p:spPr/>
        <p:txBody>
          <a:bodyPr/>
          <a:lstStyle/>
          <a:p>
            <a:r>
              <a:rPr lang="nl-NL" dirty="0" smtClean="0"/>
              <a:t>Contract tussen college en MT</a:t>
            </a:r>
          </a:p>
          <a:p>
            <a:r>
              <a:rPr lang="nl-NL" dirty="0" smtClean="0"/>
              <a:t>Uitwerking van beleids-doelstellingen in planning en budget</a:t>
            </a:r>
          </a:p>
          <a:p>
            <a:r>
              <a:rPr lang="nl-NL" dirty="0" smtClean="0"/>
              <a:t>Uitwerking van “Wat gaan we doen”- vraag?</a:t>
            </a:r>
          </a:p>
          <a:p>
            <a:endParaRPr lang="nl-NL"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budgetcyclus</a:t>
            </a:r>
            <a:endParaRPr lang="nl-NL" dirty="0"/>
          </a:p>
        </p:txBody>
      </p:sp>
      <p:sp>
        <p:nvSpPr>
          <p:cNvPr id="4" name="Rectangle 3"/>
          <p:cNvSpPr>
            <a:spLocks noChangeArrowheads="1"/>
          </p:cNvSpPr>
          <p:nvPr/>
        </p:nvSpPr>
        <p:spPr bwMode="auto">
          <a:xfrm>
            <a:off x="4648200" y="1447800"/>
            <a:ext cx="1981200" cy="457200"/>
          </a:xfrm>
          <a:prstGeom prst="rect">
            <a:avLst/>
          </a:prstGeom>
          <a:solidFill>
            <a:schemeClr val="accent1">
              <a:alpha val="25098"/>
            </a:schemeClr>
          </a:solidFill>
          <a:ln w="9525">
            <a:solidFill>
              <a:schemeClr val="tx1"/>
            </a:solidFill>
            <a:miter lim="800000"/>
            <a:headEnd/>
            <a:tailEnd/>
          </a:ln>
        </p:spPr>
        <p:txBody>
          <a:bodyPr wrap="none" anchor="ctr"/>
          <a:lstStyle/>
          <a:p>
            <a:r>
              <a:rPr lang="nl-NL" sz="2400">
                <a:latin typeface="Arial" charset="0"/>
              </a:rPr>
              <a:t>Voorjaarsnota</a:t>
            </a:r>
          </a:p>
        </p:txBody>
      </p:sp>
      <p:sp>
        <p:nvSpPr>
          <p:cNvPr id="5" name="Rectangle 4"/>
          <p:cNvSpPr>
            <a:spLocks noChangeArrowheads="1"/>
          </p:cNvSpPr>
          <p:nvPr/>
        </p:nvSpPr>
        <p:spPr bwMode="auto">
          <a:xfrm>
            <a:off x="5334000" y="1828800"/>
            <a:ext cx="1828800" cy="381000"/>
          </a:xfrm>
          <a:prstGeom prst="rect">
            <a:avLst/>
          </a:prstGeom>
          <a:solidFill>
            <a:schemeClr val="accent1">
              <a:alpha val="25098"/>
            </a:schemeClr>
          </a:solidFill>
          <a:ln w="9525">
            <a:solidFill>
              <a:schemeClr val="tx1"/>
            </a:solidFill>
            <a:miter lim="800000"/>
            <a:headEnd/>
            <a:tailEnd/>
          </a:ln>
        </p:spPr>
        <p:txBody>
          <a:bodyPr wrap="none" anchor="ctr"/>
          <a:lstStyle/>
          <a:p>
            <a:r>
              <a:rPr lang="nl-NL">
                <a:latin typeface="Arial" charset="0"/>
              </a:rPr>
              <a:t>Reservekeeper</a:t>
            </a:r>
          </a:p>
        </p:txBody>
      </p:sp>
      <p:sp>
        <p:nvSpPr>
          <p:cNvPr id="6" name="Rectangle 5"/>
          <p:cNvSpPr>
            <a:spLocks noChangeArrowheads="1"/>
          </p:cNvSpPr>
          <p:nvPr/>
        </p:nvSpPr>
        <p:spPr bwMode="auto">
          <a:xfrm>
            <a:off x="6781800" y="2819400"/>
            <a:ext cx="2133600" cy="381000"/>
          </a:xfrm>
          <a:prstGeom prst="rect">
            <a:avLst/>
          </a:prstGeom>
          <a:solidFill>
            <a:schemeClr val="accent1">
              <a:alpha val="25098"/>
            </a:schemeClr>
          </a:solidFill>
          <a:ln w="9525">
            <a:solidFill>
              <a:schemeClr val="tx1"/>
            </a:solidFill>
            <a:miter lim="800000"/>
            <a:headEnd/>
            <a:tailEnd/>
          </a:ln>
        </p:spPr>
        <p:txBody>
          <a:bodyPr wrap="none" anchor="ctr"/>
          <a:lstStyle/>
          <a:p>
            <a:r>
              <a:rPr lang="nl-NL">
                <a:latin typeface="Arial" charset="0"/>
              </a:rPr>
              <a:t>Raadsbegroting</a:t>
            </a:r>
          </a:p>
        </p:txBody>
      </p:sp>
      <p:sp>
        <p:nvSpPr>
          <p:cNvPr id="7" name="Rectangle 6"/>
          <p:cNvSpPr>
            <a:spLocks noChangeArrowheads="1"/>
          </p:cNvSpPr>
          <p:nvPr/>
        </p:nvSpPr>
        <p:spPr bwMode="auto">
          <a:xfrm>
            <a:off x="4648200" y="4648200"/>
            <a:ext cx="2514600" cy="457200"/>
          </a:xfrm>
          <a:prstGeom prst="rect">
            <a:avLst/>
          </a:prstGeom>
          <a:solidFill>
            <a:schemeClr val="accent1">
              <a:alpha val="25098"/>
            </a:schemeClr>
          </a:solidFill>
          <a:ln w="9525">
            <a:solidFill>
              <a:schemeClr val="tx1"/>
            </a:solidFill>
            <a:miter lim="800000"/>
            <a:headEnd/>
            <a:tailEnd/>
          </a:ln>
        </p:spPr>
        <p:txBody>
          <a:bodyPr wrap="none" anchor="ctr"/>
          <a:lstStyle/>
          <a:p>
            <a:r>
              <a:rPr lang="nl-NL" dirty="0" smtClean="0">
                <a:latin typeface="Arial" charset="0"/>
              </a:rPr>
              <a:t>Bestuurlijke </a:t>
            </a:r>
          </a:p>
          <a:p>
            <a:r>
              <a:rPr lang="nl-NL" dirty="0" smtClean="0">
                <a:latin typeface="Arial" charset="0"/>
              </a:rPr>
              <a:t>jaarplannen</a:t>
            </a:r>
            <a:endParaRPr lang="nl-NL" dirty="0">
              <a:latin typeface="Arial" charset="0"/>
            </a:endParaRPr>
          </a:p>
        </p:txBody>
      </p:sp>
      <p:sp>
        <p:nvSpPr>
          <p:cNvPr id="8" name="Rectangle 8"/>
          <p:cNvSpPr>
            <a:spLocks noChangeArrowheads="1"/>
          </p:cNvSpPr>
          <p:nvPr/>
        </p:nvSpPr>
        <p:spPr bwMode="auto">
          <a:xfrm>
            <a:off x="3276600" y="5257800"/>
            <a:ext cx="1219200" cy="304800"/>
          </a:xfrm>
          <a:prstGeom prst="rect">
            <a:avLst/>
          </a:prstGeom>
          <a:solidFill>
            <a:schemeClr val="accent1"/>
          </a:solidFill>
          <a:ln w="9525">
            <a:solidFill>
              <a:schemeClr val="tx1"/>
            </a:solidFill>
            <a:miter lim="800000"/>
            <a:headEnd/>
            <a:tailEnd/>
          </a:ln>
        </p:spPr>
        <p:txBody>
          <a:bodyPr wrap="none" anchor="ctr"/>
          <a:lstStyle/>
          <a:p>
            <a:r>
              <a:rPr lang="nl-NL" b="1">
                <a:latin typeface="Arial" charset="0"/>
              </a:rPr>
              <a:t>Burap 1</a:t>
            </a:r>
          </a:p>
        </p:txBody>
      </p:sp>
      <p:sp>
        <p:nvSpPr>
          <p:cNvPr id="9" name="Rectangle 9"/>
          <p:cNvSpPr>
            <a:spLocks noChangeArrowheads="1"/>
          </p:cNvSpPr>
          <p:nvPr/>
        </p:nvSpPr>
        <p:spPr bwMode="auto">
          <a:xfrm>
            <a:off x="1981200" y="4267200"/>
            <a:ext cx="1143000" cy="304800"/>
          </a:xfrm>
          <a:prstGeom prst="rect">
            <a:avLst/>
          </a:prstGeom>
          <a:solidFill>
            <a:schemeClr val="accent1"/>
          </a:solidFill>
          <a:ln w="9525">
            <a:solidFill>
              <a:schemeClr val="tx1"/>
            </a:solidFill>
            <a:miter lim="800000"/>
            <a:headEnd/>
            <a:tailEnd/>
          </a:ln>
        </p:spPr>
        <p:txBody>
          <a:bodyPr wrap="none" anchor="ctr"/>
          <a:lstStyle/>
          <a:p>
            <a:r>
              <a:rPr lang="nl-NL" b="1">
                <a:latin typeface="Arial" charset="0"/>
              </a:rPr>
              <a:t>Burap 2</a:t>
            </a:r>
          </a:p>
        </p:txBody>
      </p:sp>
      <p:sp>
        <p:nvSpPr>
          <p:cNvPr id="10" name="AutoShape 10"/>
          <p:cNvSpPr>
            <a:spLocks noChangeArrowheads="1"/>
          </p:cNvSpPr>
          <p:nvPr/>
        </p:nvSpPr>
        <p:spPr bwMode="auto">
          <a:xfrm rot="5400000">
            <a:off x="7886700" y="1485900"/>
            <a:ext cx="990600" cy="1066800"/>
          </a:xfrm>
          <a:custGeom>
            <a:avLst/>
            <a:gdLst>
              <a:gd name="T0" fmla="*/ 693695 w 21600"/>
              <a:gd name="T1" fmla="*/ 0 h 21600"/>
              <a:gd name="T2" fmla="*/ 693695 w 21600"/>
              <a:gd name="T3" fmla="*/ 600470 h 21600"/>
              <a:gd name="T4" fmla="*/ 148452 w 21600"/>
              <a:gd name="T5" fmla="*/ 1066800 h 21600"/>
              <a:gd name="T6" fmla="*/ 990600 w 21600"/>
              <a:gd name="T7" fmla="*/ 300235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lstStyle/>
          <a:p>
            <a:endParaRPr lang="nl-NL"/>
          </a:p>
        </p:txBody>
      </p:sp>
      <p:sp>
        <p:nvSpPr>
          <p:cNvPr id="11" name="AutoShape 11"/>
          <p:cNvSpPr>
            <a:spLocks noChangeArrowheads="1"/>
          </p:cNvSpPr>
          <p:nvPr/>
        </p:nvSpPr>
        <p:spPr bwMode="auto">
          <a:xfrm rot="10800000">
            <a:off x="7848600" y="4114800"/>
            <a:ext cx="914400" cy="990600"/>
          </a:xfrm>
          <a:custGeom>
            <a:avLst/>
            <a:gdLst>
              <a:gd name="T0" fmla="*/ 640334 w 21600"/>
              <a:gd name="T1" fmla="*/ 0 h 21600"/>
              <a:gd name="T2" fmla="*/ 640334 w 21600"/>
              <a:gd name="T3" fmla="*/ 557579 h 21600"/>
              <a:gd name="T4" fmla="*/ 137033 w 21600"/>
              <a:gd name="T5" fmla="*/ 990600 h 21600"/>
              <a:gd name="T6" fmla="*/ 914400 w 21600"/>
              <a:gd name="T7" fmla="*/ 278790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lstStyle/>
          <a:p>
            <a:endParaRPr lang="nl-NL"/>
          </a:p>
        </p:txBody>
      </p:sp>
      <p:sp>
        <p:nvSpPr>
          <p:cNvPr id="12" name="AutoShape 12"/>
          <p:cNvSpPr>
            <a:spLocks noChangeArrowheads="1"/>
          </p:cNvSpPr>
          <p:nvPr/>
        </p:nvSpPr>
        <p:spPr bwMode="auto">
          <a:xfrm rot="16200000">
            <a:off x="3276600" y="4038600"/>
            <a:ext cx="990600" cy="990600"/>
          </a:xfrm>
          <a:custGeom>
            <a:avLst/>
            <a:gdLst>
              <a:gd name="T0" fmla="*/ 693695 w 21600"/>
              <a:gd name="T1" fmla="*/ 0 h 21600"/>
              <a:gd name="T2" fmla="*/ 693695 w 21600"/>
              <a:gd name="T3" fmla="*/ 557579 h 21600"/>
              <a:gd name="T4" fmla="*/ 148452 w 21600"/>
              <a:gd name="T5" fmla="*/ 990600 h 21600"/>
              <a:gd name="T6" fmla="*/ 990600 w 21600"/>
              <a:gd name="T7" fmla="*/ 278790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lstStyle/>
          <a:p>
            <a:endParaRPr lang="nl-NL"/>
          </a:p>
        </p:txBody>
      </p:sp>
      <p:sp>
        <p:nvSpPr>
          <p:cNvPr id="13" name="AutoShape 13"/>
          <p:cNvSpPr>
            <a:spLocks noChangeArrowheads="1"/>
          </p:cNvSpPr>
          <p:nvPr/>
        </p:nvSpPr>
        <p:spPr bwMode="auto">
          <a:xfrm>
            <a:off x="3429000" y="1524000"/>
            <a:ext cx="914400" cy="1143000"/>
          </a:xfrm>
          <a:custGeom>
            <a:avLst/>
            <a:gdLst>
              <a:gd name="T0" fmla="*/ 640334 w 21600"/>
              <a:gd name="T1" fmla="*/ 0 h 21600"/>
              <a:gd name="T2" fmla="*/ 640334 w 21600"/>
              <a:gd name="T3" fmla="*/ 643361 h 21600"/>
              <a:gd name="T4" fmla="*/ 137033 w 21600"/>
              <a:gd name="T5" fmla="*/ 1143000 h 21600"/>
              <a:gd name="T6" fmla="*/ 914400 w 21600"/>
              <a:gd name="T7" fmla="*/ 321680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lstStyle/>
          <a:p>
            <a:endParaRPr 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Bestuursrapportages</a:t>
            </a:r>
            <a:endParaRPr lang="nl-NL" dirty="0"/>
          </a:p>
        </p:txBody>
      </p:sp>
      <p:sp>
        <p:nvSpPr>
          <p:cNvPr id="3" name="Tijdelijke aanduiding voor inhoud 2"/>
          <p:cNvSpPr>
            <a:spLocks noGrp="1"/>
          </p:cNvSpPr>
          <p:nvPr>
            <p:ph idx="1"/>
          </p:nvPr>
        </p:nvSpPr>
        <p:spPr/>
        <p:txBody>
          <a:bodyPr/>
          <a:lstStyle/>
          <a:p>
            <a:r>
              <a:rPr lang="en-US" dirty="0" err="1" smtClean="0"/>
              <a:t>Burap</a:t>
            </a:r>
            <a:r>
              <a:rPr lang="en-US" dirty="0" smtClean="0"/>
              <a:t>: twee </a:t>
            </a:r>
            <a:r>
              <a:rPr lang="en-US" dirty="0" err="1" smtClean="0"/>
              <a:t>keer</a:t>
            </a:r>
            <a:r>
              <a:rPr lang="en-US" dirty="0" smtClean="0"/>
              <a:t> per </a:t>
            </a:r>
            <a:r>
              <a:rPr lang="en-US" dirty="0" err="1" smtClean="0"/>
              <a:t>jaar</a:t>
            </a:r>
            <a:endParaRPr lang="en-US" dirty="0" smtClean="0"/>
          </a:p>
          <a:p>
            <a:r>
              <a:rPr lang="en-US" dirty="0" err="1" smtClean="0"/>
              <a:t>Voortgang</a:t>
            </a:r>
            <a:r>
              <a:rPr lang="en-US" dirty="0" smtClean="0"/>
              <a:t> </a:t>
            </a:r>
            <a:r>
              <a:rPr lang="en-US" dirty="0" err="1" smtClean="0"/>
              <a:t>melden</a:t>
            </a:r>
            <a:r>
              <a:rPr lang="en-US" dirty="0" smtClean="0"/>
              <a:t> van </a:t>
            </a:r>
            <a:r>
              <a:rPr lang="en-US" dirty="0" err="1" smtClean="0"/>
              <a:t>plannen</a:t>
            </a:r>
            <a:r>
              <a:rPr lang="en-US" dirty="0" smtClean="0"/>
              <a:t> en </a:t>
            </a:r>
            <a:r>
              <a:rPr lang="en-US" dirty="0" err="1" smtClean="0"/>
              <a:t>afwijkingen</a:t>
            </a:r>
            <a:r>
              <a:rPr lang="en-US" dirty="0" smtClean="0"/>
              <a:t> op </a:t>
            </a:r>
            <a:r>
              <a:rPr lang="en-US" dirty="0" err="1" smtClean="0"/>
              <a:t>budgetten</a:t>
            </a:r>
            <a:r>
              <a:rPr lang="en-US" dirty="0" smtClean="0"/>
              <a:t>. </a:t>
            </a:r>
          </a:p>
          <a:p>
            <a:r>
              <a:rPr lang="en-US" dirty="0" err="1" smtClean="0"/>
              <a:t>Rapportage</a:t>
            </a:r>
            <a:r>
              <a:rPr lang="en-US" dirty="0" smtClean="0"/>
              <a:t> op </a:t>
            </a:r>
            <a:r>
              <a:rPr lang="en-US" dirty="0" err="1" smtClean="0"/>
              <a:t>hoofdlijnen</a:t>
            </a:r>
            <a:r>
              <a:rPr lang="en-US" dirty="0" smtClean="0"/>
              <a:t> over </a:t>
            </a:r>
            <a:r>
              <a:rPr lang="en-US" dirty="0" err="1" smtClean="0"/>
              <a:t>bedrijfsvoering</a:t>
            </a:r>
            <a:endParaRPr lang="en-US" dirty="0" smtClean="0"/>
          </a:p>
          <a:p>
            <a:r>
              <a:rPr lang="en-US" dirty="0" err="1" smtClean="0"/>
              <a:t>Burap</a:t>
            </a:r>
            <a:r>
              <a:rPr lang="en-US" dirty="0" smtClean="0"/>
              <a:t> 2: </a:t>
            </a:r>
            <a:r>
              <a:rPr lang="en-US" dirty="0" err="1" smtClean="0"/>
              <a:t>prognose</a:t>
            </a:r>
            <a:r>
              <a:rPr lang="en-US" dirty="0" smtClean="0"/>
              <a:t> </a:t>
            </a:r>
            <a:r>
              <a:rPr lang="en-US" dirty="0" err="1" smtClean="0"/>
              <a:t>uitkomsten</a:t>
            </a:r>
            <a:r>
              <a:rPr lang="en-US" dirty="0" smtClean="0"/>
              <a:t> </a:t>
            </a:r>
            <a:r>
              <a:rPr lang="en-US" dirty="0" err="1" smtClean="0"/>
              <a:t>jaar-rekening</a:t>
            </a:r>
            <a:r>
              <a:rPr lang="en-US" dirty="0" smtClean="0"/>
              <a:t> </a:t>
            </a:r>
            <a:r>
              <a:rPr lang="en-US" dirty="0" err="1" smtClean="0"/>
              <a:t>lopend</a:t>
            </a:r>
            <a:r>
              <a:rPr lang="en-US" dirty="0" smtClean="0"/>
              <a:t> </a:t>
            </a:r>
            <a:r>
              <a:rPr lang="en-US" dirty="0" err="1" smtClean="0"/>
              <a:t>jaar</a:t>
            </a:r>
            <a:endParaRPr lang="en-US" dirty="0" smtClean="0"/>
          </a:p>
          <a:p>
            <a:endParaRPr lang="nl-NL"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budgetcyclus</a:t>
            </a:r>
            <a:endParaRPr lang="nl-NL" dirty="0"/>
          </a:p>
        </p:txBody>
      </p:sp>
      <p:sp>
        <p:nvSpPr>
          <p:cNvPr id="4" name="Rectangle 3"/>
          <p:cNvSpPr>
            <a:spLocks noChangeArrowheads="1"/>
          </p:cNvSpPr>
          <p:nvPr/>
        </p:nvSpPr>
        <p:spPr bwMode="auto">
          <a:xfrm>
            <a:off x="4648200" y="1447800"/>
            <a:ext cx="1981200" cy="457200"/>
          </a:xfrm>
          <a:prstGeom prst="rect">
            <a:avLst/>
          </a:prstGeom>
          <a:solidFill>
            <a:schemeClr val="accent1">
              <a:alpha val="25098"/>
            </a:schemeClr>
          </a:solidFill>
          <a:ln w="9525">
            <a:solidFill>
              <a:schemeClr val="tx1"/>
            </a:solidFill>
            <a:miter lim="800000"/>
            <a:headEnd/>
            <a:tailEnd/>
          </a:ln>
        </p:spPr>
        <p:txBody>
          <a:bodyPr wrap="none" anchor="ctr"/>
          <a:lstStyle/>
          <a:p>
            <a:r>
              <a:rPr lang="nl-NL" sz="2400"/>
              <a:t>Voorjaarsnota</a:t>
            </a:r>
          </a:p>
        </p:txBody>
      </p:sp>
      <p:sp>
        <p:nvSpPr>
          <p:cNvPr id="5" name="Rectangle 4"/>
          <p:cNvSpPr>
            <a:spLocks noChangeArrowheads="1"/>
          </p:cNvSpPr>
          <p:nvPr/>
        </p:nvSpPr>
        <p:spPr bwMode="auto">
          <a:xfrm>
            <a:off x="5334000" y="1828800"/>
            <a:ext cx="1828800" cy="381000"/>
          </a:xfrm>
          <a:prstGeom prst="rect">
            <a:avLst/>
          </a:prstGeom>
          <a:solidFill>
            <a:schemeClr val="accent1">
              <a:alpha val="25098"/>
            </a:schemeClr>
          </a:solidFill>
          <a:ln w="9525">
            <a:solidFill>
              <a:schemeClr val="tx1"/>
            </a:solidFill>
            <a:miter lim="800000"/>
            <a:headEnd/>
            <a:tailEnd/>
          </a:ln>
        </p:spPr>
        <p:txBody>
          <a:bodyPr wrap="none" anchor="ctr"/>
          <a:lstStyle/>
          <a:p>
            <a:r>
              <a:rPr lang="nl-NL" sz="2400"/>
              <a:t>Reservekeeper</a:t>
            </a:r>
          </a:p>
        </p:txBody>
      </p:sp>
      <p:sp>
        <p:nvSpPr>
          <p:cNvPr id="6" name="Rectangle 5"/>
          <p:cNvSpPr>
            <a:spLocks noChangeArrowheads="1"/>
          </p:cNvSpPr>
          <p:nvPr/>
        </p:nvSpPr>
        <p:spPr bwMode="auto">
          <a:xfrm>
            <a:off x="6781800" y="2819400"/>
            <a:ext cx="2133600" cy="381000"/>
          </a:xfrm>
          <a:prstGeom prst="rect">
            <a:avLst/>
          </a:prstGeom>
          <a:solidFill>
            <a:schemeClr val="accent1">
              <a:alpha val="25098"/>
            </a:schemeClr>
          </a:solidFill>
          <a:ln w="9525">
            <a:solidFill>
              <a:schemeClr val="tx1"/>
            </a:solidFill>
            <a:miter lim="800000"/>
            <a:headEnd/>
            <a:tailEnd/>
          </a:ln>
        </p:spPr>
        <p:txBody>
          <a:bodyPr wrap="none" anchor="ctr"/>
          <a:lstStyle/>
          <a:p>
            <a:r>
              <a:rPr lang="nl-NL" sz="2400"/>
              <a:t>Raadsbegroting</a:t>
            </a:r>
          </a:p>
        </p:txBody>
      </p:sp>
      <p:sp>
        <p:nvSpPr>
          <p:cNvPr id="7" name="Rectangle 6"/>
          <p:cNvSpPr>
            <a:spLocks noChangeArrowheads="1"/>
          </p:cNvSpPr>
          <p:nvPr/>
        </p:nvSpPr>
        <p:spPr bwMode="auto">
          <a:xfrm>
            <a:off x="4648200" y="4648200"/>
            <a:ext cx="2514600" cy="457200"/>
          </a:xfrm>
          <a:prstGeom prst="rect">
            <a:avLst/>
          </a:prstGeom>
          <a:solidFill>
            <a:schemeClr val="accent1">
              <a:alpha val="25098"/>
            </a:schemeClr>
          </a:solidFill>
          <a:ln w="9525">
            <a:solidFill>
              <a:schemeClr val="tx1"/>
            </a:solidFill>
            <a:miter lim="800000"/>
            <a:headEnd/>
            <a:tailEnd/>
          </a:ln>
        </p:spPr>
        <p:txBody>
          <a:bodyPr wrap="none" anchor="ctr"/>
          <a:lstStyle/>
          <a:p>
            <a:r>
              <a:rPr lang="nl-NL" sz="2400" dirty="0" smtClean="0"/>
              <a:t>Bestuurlijke </a:t>
            </a:r>
          </a:p>
          <a:p>
            <a:r>
              <a:rPr lang="nl-NL" dirty="0" smtClean="0"/>
              <a:t>jaarplannen</a:t>
            </a:r>
            <a:endParaRPr lang="nl-NL" sz="2400" dirty="0"/>
          </a:p>
        </p:txBody>
      </p:sp>
      <p:sp>
        <p:nvSpPr>
          <p:cNvPr id="8" name="Rectangle 7"/>
          <p:cNvSpPr>
            <a:spLocks noChangeArrowheads="1"/>
          </p:cNvSpPr>
          <p:nvPr/>
        </p:nvSpPr>
        <p:spPr bwMode="auto">
          <a:xfrm>
            <a:off x="2971800" y="3048000"/>
            <a:ext cx="1752600" cy="457200"/>
          </a:xfrm>
          <a:prstGeom prst="rect">
            <a:avLst/>
          </a:prstGeom>
          <a:solidFill>
            <a:schemeClr val="accent1"/>
          </a:solidFill>
          <a:ln w="9525">
            <a:solidFill>
              <a:schemeClr val="tx1"/>
            </a:solidFill>
            <a:miter lim="800000"/>
            <a:headEnd/>
            <a:tailEnd/>
          </a:ln>
        </p:spPr>
        <p:txBody>
          <a:bodyPr wrap="none" anchor="ctr"/>
          <a:lstStyle/>
          <a:p>
            <a:r>
              <a:rPr lang="nl-NL" sz="2400"/>
              <a:t>Jaarstukken</a:t>
            </a:r>
          </a:p>
        </p:txBody>
      </p:sp>
      <p:sp>
        <p:nvSpPr>
          <p:cNvPr id="9" name="Rectangle 8"/>
          <p:cNvSpPr>
            <a:spLocks noChangeArrowheads="1"/>
          </p:cNvSpPr>
          <p:nvPr/>
        </p:nvSpPr>
        <p:spPr bwMode="auto">
          <a:xfrm>
            <a:off x="3276600" y="5257800"/>
            <a:ext cx="1219200" cy="304800"/>
          </a:xfrm>
          <a:prstGeom prst="rect">
            <a:avLst/>
          </a:prstGeom>
          <a:solidFill>
            <a:schemeClr val="accent1">
              <a:alpha val="25098"/>
            </a:schemeClr>
          </a:solidFill>
          <a:ln w="9525">
            <a:solidFill>
              <a:schemeClr val="tx1"/>
            </a:solidFill>
            <a:miter lim="800000"/>
            <a:headEnd/>
            <a:tailEnd/>
          </a:ln>
        </p:spPr>
        <p:txBody>
          <a:bodyPr wrap="none" anchor="ctr"/>
          <a:lstStyle/>
          <a:p>
            <a:r>
              <a:rPr lang="nl-NL" sz="2400"/>
              <a:t>Burap 1</a:t>
            </a:r>
          </a:p>
        </p:txBody>
      </p:sp>
      <p:sp>
        <p:nvSpPr>
          <p:cNvPr id="10" name="Rectangle 9"/>
          <p:cNvSpPr>
            <a:spLocks noChangeArrowheads="1"/>
          </p:cNvSpPr>
          <p:nvPr/>
        </p:nvSpPr>
        <p:spPr bwMode="auto">
          <a:xfrm>
            <a:off x="1981200" y="4267200"/>
            <a:ext cx="1143000" cy="304800"/>
          </a:xfrm>
          <a:prstGeom prst="rect">
            <a:avLst/>
          </a:prstGeom>
          <a:solidFill>
            <a:schemeClr val="accent1">
              <a:alpha val="25098"/>
            </a:schemeClr>
          </a:solidFill>
          <a:ln w="9525">
            <a:solidFill>
              <a:schemeClr val="tx1"/>
            </a:solidFill>
            <a:miter lim="800000"/>
            <a:headEnd/>
            <a:tailEnd/>
          </a:ln>
        </p:spPr>
        <p:txBody>
          <a:bodyPr wrap="none" anchor="ctr"/>
          <a:lstStyle/>
          <a:p>
            <a:r>
              <a:rPr lang="nl-NL" sz="2400"/>
              <a:t>Burap 2</a:t>
            </a:r>
          </a:p>
        </p:txBody>
      </p:sp>
      <p:sp>
        <p:nvSpPr>
          <p:cNvPr id="11" name="AutoShape 10"/>
          <p:cNvSpPr>
            <a:spLocks noChangeArrowheads="1"/>
          </p:cNvSpPr>
          <p:nvPr/>
        </p:nvSpPr>
        <p:spPr bwMode="auto">
          <a:xfrm rot="5400000">
            <a:off x="7886700" y="1485900"/>
            <a:ext cx="990600" cy="1066800"/>
          </a:xfrm>
          <a:custGeom>
            <a:avLst/>
            <a:gdLst>
              <a:gd name="T0" fmla="*/ 693695 w 21600"/>
              <a:gd name="T1" fmla="*/ 0 h 21600"/>
              <a:gd name="T2" fmla="*/ 693695 w 21600"/>
              <a:gd name="T3" fmla="*/ 600470 h 21600"/>
              <a:gd name="T4" fmla="*/ 148452 w 21600"/>
              <a:gd name="T5" fmla="*/ 1066800 h 21600"/>
              <a:gd name="T6" fmla="*/ 990600 w 21600"/>
              <a:gd name="T7" fmla="*/ 300235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lstStyle/>
          <a:p>
            <a:endParaRPr lang="nl-NL"/>
          </a:p>
        </p:txBody>
      </p:sp>
      <p:sp>
        <p:nvSpPr>
          <p:cNvPr id="12" name="AutoShape 11"/>
          <p:cNvSpPr>
            <a:spLocks noChangeArrowheads="1"/>
          </p:cNvSpPr>
          <p:nvPr/>
        </p:nvSpPr>
        <p:spPr bwMode="auto">
          <a:xfrm rot="10800000">
            <a:off x="7848600" y="4114800"/>
            <a:ext cx="914400" cy="990600"/>
          </a:xfrm>
          <a:custGeom>
            <a:avLst/>
            <a:gdLst>
              <a:gd name="T0" fmla="*/ 640334 w 21600"/>
              <a:gd name="T1" fmla="*/ 0 h 21600"/>
              <a:gd name="T2" fmla="*/ 640334 w 21600"/>
              <a:gd name="T3" fmla="*/ 557579 h 21600"/>
              <a:gd name="T4" fmla="*/ 137033 w 21600"/>
              <a:gd name="T5" fmla="*/ 990600 h 21600"/>
              <a:gd name="T6" fmla="*/ 914400 w 21600"/>
              <a:gd name="T7" fmla="*/ 278790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lstStyle/>
          <a:p>
            <a:endParaRPr lang="nl-NL"/>
          </a:p>
        </p:txBody>
      </p:sp>
      <p:sp>
        <p:nvSpPr>
          <p:cNvPr id="13" name="AutoShape 12"/>
          <p:cNvSpPr>
            <a:spLocks noChangeArrowheads="1"/>
          </p:cNvSpPr>
          <p:nvPr/>
        </p:nvSpPr>
        <p:spPr bwMode="auto">
          <a:xfrm rot="16200000">
            <a:off x="3276600" y="4038600"/>
            <a:ext cx="990600" cy="990600"/>
          </a:xfrm>
          <a:custGeom>
            <a:avLst/>
            <a:gdLst>
              <a:gd name="T0" fmla="*/ 693695 w 21600"/>
              <a:gd name="T1" fmla="*/ 0 h 21600"/>
              <a:gd name="T2" fmla="*/ 693695 w 21600"/>
              <a:gd name="T3" fmla="*/ 557579 h 21600"/>
              <a:gd name="T4" fmla="*/ 148452 w 21600"/>
              <a:gd name="T5" fmla="*/ 990600 h 21600"/>
              <a:gd name="T6" fmla="*/ 990600 w 21600"/>
              <a:gd name="T7" fmla="*/ 278790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lstStyle/>
          <a:p>
            <a:endParaRPr lang="nl-NL"/>
          </a:p>
        </p:txBody>
      </p:sp>
      <p:sp>
        <p:nvSpPr>
          <p:cNvPr id="14" name="AutoShape 13"/>
          <p:cNvSpPr>
            <a:spLocks noChangeArrowheads="1"/>
          </p:cNvSpPr>
          <p:nvPr/>
        </p:nvSpPr>
        <p:spPr bwMode="auto">
          <a:xfrm>
            <a:off x="3429000" y="1524000"/>
            <a:ext cx="914400" cy="1143000"/>
          </a:xfrm>
          <a:custGeom>
            <a:avLst/>
            <a:gdLst>
              <a:gd name="T0" fmla="*/ 640334 w 21600"/>
              <a:gd name="T1" fmla="*/ 0 h 21600"/>
              <a:gd name="T2" fmla="*/ 640334 w 21600"/>
              <a:gd name="T3" fmla="*/ 643361 h 21600"/>
              <a:gd name="T4" fmla="*/ 137033 w 21600"/>
              <a:gd name="T5" fmla="*/ 1143000 h 21600"/>
              <a:gd name="T6" fmla="*/ 914400 w 21600"/>
              <a:gd name="T7" fmla="*/ 321680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lstStyle/>
          <a:p>
            <a:endParaRPr 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Jaarstukken</a:t>
            </a:r>
            <a:endParaRPr lang="nl-NL" dirty="0"/>
          </a:p>
        </p:txBody>
      </p:sp>
      <p:sp>
        <p:nvSpPr>
          <p:cNvPr id="3" name="Tijdelijke aanduiding voor inhoud 2"/>
          <p:cNvSpPr>
            <a:spLocks noGrp="1"/>
          </p:cNvSpPr>
          <p:nvPr>
            <p:ph idx="1"/>
          </p:nvPr>
        </p:nvSpPr>
        <p:spPr>
          <a:xfrm>
            <a:off x="2362200" y="1752600"/>
            <a:ext cx="6096000" cy="1748408"/>
          </a:xfrm>
        </p:spPr>
        <p:txBody>
          <a:bodyPr/>
          <a:lstStyle/>
          <a:p>
            <a:r>
              <a:rPr lang="en-US" dirty="0" err="1" smtClean="0"/>
              <a:t>Verantwoording</a:t>
            </a:r>
            <a:r>
              <a:rPr lang="en-US" dirty="0" smtClean="0"/>
              <a:t> van het college </a:t>
            </a:r>
            <a:r>
              <a:rPr lang="en-US" dirty="0" err="1" smtClean="0"/>
              <a:t>aan</a:t>
            </a:r>
            <a:r>
              <a:rPr lang="en-US" dirty="0" smtClean="0"/>
              <a:t> de </a:t>
            </a:r>
            <a:r>
              <a:rPr lang="en-US" dirty="0" err="1" smtClean="0"/>
              <a:t>raad</a:t>
            </a:r>
            <a:r>
              <a:rPr lang="en-US" dirty="0" smtClean="0"/>
              <a:t> over het </a:t>
            </a:r>
            <a:r>
              <a:rPr lang="en-US" dirty="0" err="1" smtClean="0"/>
              <a:t>gevoerde</a:t>
            </a:r>
            <a:r>
              <a:rPr lang="en-US" dirty="0" smtClean="0"/>
              <a:t> </a:t>
            </a:r>
            <a:r>
              <a:rPr lang="en-US" dirty="0" err="1" smtClean="0"/>
              <a:t>beleid</a:t>
            </a:r>
            <a:r>
              <a:rPr lang="en-US" dirty="0" smtClean="0"/>
              <a:t> en de </a:t>
            </a:r>
            <a:r>
              <a:rPr lang="en-US" dirty="0" err="1" smtClean="0"/>
              <a:t>inzet</a:t>
            </a:r>
            <a:r>
              <a:rPr lang="en-US" dirty="0" smtClean="0"/>
              <a:t> van </a:t>
            </a:r>
            <a:r>
              <a:rPr lang="en-US" dirty="0" err="1" smtClean="0"/>
              <a:t>middelen</a:t>
            </a:r>
            <a:endParaRPr lang="en-US" dirty="0" smtClean="0"/>
          </a:p>
          <a:p>
            <a:r>
              <a:rPr lang="en-US" dirty="0" err="1" smtClean="0"/>
              <a:t>Dezelfde</a:t>
            </a:r>
            <a:r>
              <a:rPr lang="en-US" dirty="0" smtClean="0"/>
              <a:t> </a:t>
            </a:r>
            <a:r>
              <a:rPr lang="en-US" dirty="0" err="1" smtClean="0"/>
              <a:t>opbouw</a:t>
            </a:r>
            <a:r>
              <a:rPr lang="en-US" dirty="0" smtClean="0"/>
              <a:t> </a:t>
            </a:r>
            <a:r>
              <a:rPr lang="en-US" dirty="0" err="1" smtClean="0"/>
              <a:t>als</a:t>
            </a:r>
            <a:r>
              <a:rPr lang="en-US" dirty="0" smtClean="0"/>
              <a:t> de </a:t>
            </a:r>
            <a:r>
              <a:rPr lang="en-US" dirty="0" err="1" smtClean="0"/>
              <a:t>begroting</a:t>
            </a:r>
            <a:endParaRPr lang="en-US" dirty="0" smtClean="0"/>
          </a:p>
          <a:p>
            <a:r>
              <a:rPr lang="nl-NL" dirty="0" smtClean="0">
                <a:hlinkClick r:id="rId2" action="ppaction://hlinkfile"/>
              </a:rPr>
              <a:t>J:\diversen\Budgetcyclus\Jaarrekeningen\2012\1. Algemeen\1. Concept\Jaarstukken 2012 (inclusief controleverklaring).</a:t>
            </a:r>
            <a:r>
              <a:rPr lang="nl-NL" dirty="0" err="1" smtClean="0">
                <a:hlinkClick r:id="rId2" action="ppaction://hlinkfile"/>
              </a:rPr>
              <a:t>pdf</a:t>
            </a:r>
            <a:endParaRPr lang="nl-NL" dirty="0" smtClean="0"/>
          </a:p>
          <a:p>
            <a:endParaRPr lang="nl-NL" dirty="0" smtClean="0"/>
          </a:p>
          <a:p>
            <a:endParaRPr lang="nl-NL" dirty="0"/>
          </a:p>
        </p:txBody>
      </p:sp>
      <p:sp>
        <p:nvSpPr>
          <p:cNvPr id="5" name="Text Box 4"/>
          <p:cNvSpPr txBox="1">
            <a:spLocks noChangeArrowheads="1"/>
          </p:cNvSpPr>
          <p:nvPr/>
        </p:nvSpPr>
        <p:spPr bwMode="auto">
          <a:xfrm>
            <a:off x="3635896" y="5805264"/>
            <a:ext cx="3557587" cy="406400"/>
          </a:xfrm>
          <a:prstGeom prst="rect">
            <a:avLst/>
          </a:prstGeom>
          <a:noFill/>
          <a:ln w="9525">
            <a:solidFill>
              <a:schemeClr val="tx1"/>
            </a:solidFill>
            <a:miter lim="800000"/>
            <a:headEnd/>
            <a:tailEnd/>
          </a:ln>
        </p:spPr>
        <p:txBody>
          <a:bodyPr wrap="none">
            <a:spAutoFit/>
          </a:bodyPr>
          <a:lstStyle/>
          <a:p>
            <a:pPr eaLnBrk="1" hangingPunct="1">
              <a:spcBef>
                <a:spcPct val="20000"/>
              </a:spcBef>
              <a:buClr>
                <a:schemeClr val="folHlink"/>
              </a:buClr>
              <a:buFont typeface="Wingdings" pitchFamily="2" charset="2"/>
              <a:buNone/>
            </a:pPr>
            <a:r>
              <a:rPr lang="en-US" sz="2000" dirty="0" err="1">
                <a:solidFill>
                  <a:srgbClr val="003399"/>
                </a:solidFill>
                <a:latin typeface="Arial" charset="0"/>
              </a:rPr>
              <a:t>Uiterlijk</a:t>
            </a:r>
            <a:r>
              <a:rPr lang="en-US" sz="2000" dirty="0">
                <a:solidFill>
                  <a:srgbClr val="003399"/>
                </a:solidFill>
                <a:latin typeface="Arial" charset="0"/>
              </a:rPr>
              <a:t> 15 </a:t>
            </a:r>
            <a:r>
              <a:rPr lang="en-US" sz="2000" dirty="0" err="1">
                <a:solidFill>
                  <a:srgbClr val="003399"/>
                </a:solidFill>
                <a:latin typeface="Arial" charset="0"/>
              </a:rPr>
              <a:t>juli</a:t>
            </a:r>
            <a:r>
              <a:rPr lang="en-US" sz="2000" dirty="0">
                <a:solidFill>
                  <a:srgbClr val="003399"/>
                </a:solidFill>
                <a:latin typeface="Arial" charset="0"/>
              </a:rPr>
              <a:t> </a:t>
            </a:r>
            <a:r>
              <a:rPr lang="en-US" sz="2000" dirty="0" err="1">
                <a:solidFill>
                  <a:srgbClr val="003399"/>
                </a:solidFill>
                <a:latin typeface="Arial" charset="0"/>
              </a:rPr>
              <a:t>bij</a:t>
            </a:r>
            <a:r>
              <a:rPr lang="en-US" sz="2000" dirty="0">
                <a:solidFill>
                  <a:srgbClr val="003399"/>
                </a:solidFill>
                <a:latin typeface="Arial" charset="0"/>
              </a:rPr>
              <a:t> de </a:t>
            </a:r>
            <a:r>
              <a:rPr lang="en-US" sz="2000" dirty="0" err="1">
                <a:solidFill>
                  <a:srgbClr val="003399"/>
                </a:solidFill>
                <a:latin typeface="Arial" charset="0"/>
              </a:rPr>
              <a:t>Provincie</a:t>
            </a:r>
            <a:endParaRPr lang="nl-NL" sz="2000" dirty="0">
              <a:latin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budgetcyclus</a:t>
            </a:r>
            <a:endParaRPr lang="nl-NL" dirty="0"/>
          </a:p>
        </p:txBody>
      </p:sp>
      <p:pic>
        <p:nvPicPr>
          <p:cNvPr id="2050" name="Picture 2"/>
          <p:cNvPicPr>
            <a:picLocks noChangeAspect="1" noChangeArrowheads="1"/>
          </p:cNvPicPr>
          <p:nvPr/>
        </p:nvPicPr>
        <p:blipFill>
          <a:blip r:embed="rId2" cstate="print"/>
          <a:srcRect/>
          <a:stretch>
            <a:fillRect/>
          </a:stretch>
        </p:blipFill>
        <p:spPr bwMode="auto">
          <a:xfrm>
            <a:off x="2051721" y="1196752"/>
            <a:ext cx="7092280" cy="56968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2555776" y="2132856"/>
            <a:ext cx="6190456" cy="1470025"/>
          </a:xfrm>
        </p:spPr>
        <p:txBody>
          <a:bodyPr/>
          <a:lstStyle/>
          <a:p>
            <a:r>
              <a:rPr lang="nl-NL" dirty="0" smtClean="0"/>
              <a:t>Quiz – wat is waar</a:t>
            </a:r>
            <a:r>
              <a:rPr lang="nl-NL" dirty="0" smtClean="0"/>
              <a:t>?</a:t>
            </a:r>
            <a:br>
              <a:rPr lang="nl-NL" dirty="0" smtClean="0"/>
            </a:br>
            <a:r>
              <a:rPr lang="nl-NL" dirty="0" smtClean="0"/>
              <a:t/>
            </a:r>
            <a:br>
              <a:rPr lang="nl-NL" dirty="0" smtClean="0"/>
            </a:br>
            <a:r>
              <a:rPr lang="nl-NL" dirty="0" smtClean="0">
                <a:hlinkClick r:id="rId3" action="ppaction://hlinkpres?slideindex=1&amp;slidetitle="/>
              </a:rPr>
              <a:t>\\Fs2\appsdata\diversen\Budgetcyclus\Verkiezingen\2014\quiz 13 mei 2014.ppt</a:t>
            </a:r>
            <a:endParaRPr lang="nl-NL"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Kaderstellende rol raad budgetcyclus</a:t>
            </a:r>
            <a:endParaRPr lang="nl-NL" dirty="0"/>
          </a:p>
        </p:txBody>
      </p:sp>
      <p:sp>
        <p:nvSpPr>
          <p:cNvPr id="5" name="Tijdelijke aanduiding voor inhoud 4"/>
          <p:cNvSpPr>
            <a:spLocks noGrp="1"/>
          </p:cNvSpPr>
          <p:nvPr>
            <p:ph idx="1"/>
          </p:nvPr>
        </p:nvSpPr>
        <p:spPr/>
        <p:txBody>
          <a:bodyPr/>
          <a:lstStyle/>
          <a:p>
            <a:r>
              <a:rPr lang="nl-NL" dirty="0" smtClean="0"/>
              <a:t>Financiële verordening ex. artikel 212 gemeentewet</a:t>
            </a:r>
          </a:p>
          <a:p>
            <a:pPr lvl="1"/>
            <a:r>
              <a:rPr lang="nl-NL" dirty="0" smtClean="0"/>
              <a:t>Financieel beleid en financieel beheer =&gt;</a:t>
            </a:r>
          </a:p>
          <a:p>
            <a:pPr lvl="2"/>
            <a:r>
              <a:rPr lang="nl-NL" dirty="0" smtClean="0"/>
              <a:t>Nota reserves en voorzieningen;</a:t>
            </a:r>
          </a:p>
          <a:p>
            <a:pPr lvl="2"/>
            <a:r>
              <a:rPr lang="nl-NL" dirty="0" smtClean="0"/>
              <a:t>Activabeleid;</a:t>
            </a:r>
          </a:p>
          <a:p>
            <a:pPr lvl="2"/>
            <a:r>
              <a:rPr lang="nl-NL" dirty="0" smtClean="0"/>
              <a:t>Treasurystatuut;</a:t>
            </a:r>
          </a:p>
          <a:p>
            <a:pPr lvl="2"/>
            <a:r>
              <a:rPr lang="nl-NL" dirty="0" smtClean="0"/>
              <a:t>Rechtmatigheid</a:t>
            </a:r>
            <a:br>
              <a:rPr lang="nl-NL" dirty="0" smtClean="0"/>
            </a:br>
            <a:endParaRPr lang="nl-NL" dirty="0" smtClean="0"/>
          </a:p>
          <a:p>
            <a:r>
              <a:rPr lang="nl-NL" dirty="0" smtClean="0"/>
              <a:t>Controleverordening ex. artikel 213 gemeentewet</a:t>
            </a:r>
            <a:br>
              <a:rPr lang="nl-NL" dirty="0" smtClean="0"/>
            </a:br>
            <a:endParaRPr lang="nl-NL" dirty="0" smtClean="0"/>
          </a:p>
          <a:p>
            <a:pPr>
              <a:buNone/>
            </a:pPr>
            <a:r>
              <a:rPr lang="nl-NL" dirty="0" smtClean="0"/>
              <a:t/>
            </a:r>
            <a:br>
              <a:rPr lang="nl-NL" dirty="0" smtClean="0"/>
            </a:br>
            <a:endParaRPr lang="nl-NL" dirty="0" smtClean="0"/>
          </a:p>
          <a:p>
            <a:endParaRPr lang="nl-NL"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Financiën bij gemeentelijke samenwerkingen</a:t>
            </a:r>
            <a:endParaRPr lang="nl-NL" dirty="0"/>
          </a:p>
        </p:txBody>
      </p:sp>
      <p:sp>
        <p:nvSpPr>
          <p:cNvPr id="5" name="Tijdelijke aanduiding voor inhoud 4"/>
          <p:cNvSpPr>
            <a:spLocks noGrp="1"/>
          </p:cNvSpPr>
          <p:nvPr>
            <p:ph idx="1"/>
          </p:nvPr>
        </p:nvSpPr>
        <p:spPr/>
        <p:txBody>
          <a:bodyPr/>
          <a:lstStyle/>
          <a:p>
            <a:r>
              <a:rPr lang="nl-NL" dirty="0" smtClean="0"/>
              <a:t>Verbonden partijen – bestuurlijk en financieel belang</a:t>
            </a:r>
          </a:p>
          <a:p>
            <a:pPr lvl="1"/>
            <a:r>
              <a:rPr lang="nl-NL" dirty="0" smtClean="0"/>
              <a:t>Gemeenschappelijke </a:t>
            </a:r>
            <a:r>
              <a:rPr lang="nl-NL" dirty="0" smtClean="0"/>
              <a:t>regelingen;</a:t>
            </a:r>
          </a:p>
          <a:p>
            <a:pPr lvl="1"/>
            <a:r>
              <a:rPr lang="nl-NL" dirty="0" smtClean="0"/>
              <a:t>Stichtingen, verenigingen, NV’s en </a:t>
            </a:r>
            <a:r>
              <a:rPr lang="nl-NL" dirty="0" smtClean="0"/>
              <a:t>BV’s</a:t>
            </a:r>
            <a:br>
              <a:rPr lang="nl-NL" dirty="0" smtClean="0"/>
            </a:br>
            <a:endParaRPr lang="nl-NL" dirty="0" smtClean="0"/>
          </a:p>
          <a:p>
            <a:r>
              <a:rPr lang="nl-NL" dirty="0" smtClean="0"/>
              <a:t>In paragraaf F Verbonden partijen van de begroting/ jaarstukken</a:t>
            </a:r>
            <a:br>
              <a:rPr lang="nl-NL" dirty="0" smtClean="0"/>
            </a:br>
            <a:endParaRPr lang="nl-NL" dirty="0" smtClean="0"/>
          </a:p>
          <a:p>
            <a:r>
              <a:rPr lang="nl-NL" dirty="0" smtClean="0"/>
              <a:t>Presentatie regiodag 16 april 2014</a:t>
            </a:r>
            <a:endParaRPr lang="nl-NL"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Meer informatie?</a:t>
            </a:r>
            <a:endParaRPr lang="nl-NL" dirty="0"/>
          </a:p>
        </p:txBody>
      </p:sp>
      <p:sp>
        <p:nvSpPr>
          <p:cNvPr id="3" name="Tijdelijke aanduiding voor inhoud 2"/>
          <p:cNvSpPr>
            <a:spLocks noGrp="1"/>
          </p:cNvSpPr>
          <p:nvPr>
            <p:ph idx="1"/>
          </p:nvPr>
        </p:nvSpPr>
        <p:spPr/>
        <p:txBody>
          <a:bodyPr/>
          <a:lstStyle/>
          <a:p>
            <a:r>
              <a:rPr lang="nl-NL" dirty="0" smtClean="0"/>
              <a:t>De wondere wereld van de gemeentefinanciën (</a:t>
            </a:r>
            <a:r>
              <a:rPr lang="nl-NL" dirty="0" smtClean="0">
                <a:hlinkClick r:id="rId2"/>
              </a:rPr>
              <a:t>www.vng.nl</a:t>
            </a:r>
            <a:r>
              <a:rPr lang="nl-NL" dirty="0" smtClean="0"/>
              <a:t>), inclusief filmpjes op you tube.</a:t>
            </a:r>
          </a:p>
          <a:p>
            <a:r>
              <a:rPr lang="nl-NL" smtClean="0"/>
              <a:t>http</a:t>
            </a:r>
            <a:r>
              <a:rPr lang="nl-NL" dirty="0" smtClean="0"/>
              <a:t>://raad.heerhugowaard.nl/over-de-raad/budgetcyclus/</a:t>
            </a:r>
            <a:endParaRPr lang="nl-NL" dirty="0" smtClean="0"/>
          </a:p>
          <a:p>
            <a:endParaRPr lang="nl-NL" dirty="0"/>
          </a:p>
        </p:txBody>
      </p:sp>
      <p:pic>
        <p:nvPicPr>
          <p:cNvPr id="5122" name="Picture 2"/>
          <p:cNvPicPr>
            <a:picLocks noChangeAspect="1" noChangeArrowheads="1"/>
          </p:cNvPicPr>
          <p:nvPr/>
        </p:nvPicPr>
        <p:blipFill>
          <a:blip r:embed="rId3" cstate="print"/>
          <a:srcRect/>
          <a:stretch>
            <a:fillRect/>
          </a:stretch>
        </p:blipFill>
        <p:spPr bwMode="auto">
          <a:xfrm>
            <a:off x="6300192" y="4437112"/>
            <a:ext cx="2143125" cy="214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3886200" y="1004888"/>
            <a:ext cx="5081588" cy="519112"/>
          </a:xfrm>
          <a:prstGeom prst="rect">
            <a:avLst/>
          </a:prstGeom>
          <a:noFill/>
          <a:ln w="9525">
            <a:noFill/>
            <a:miter lim="800000"/>
            <a:headEnd/>
            <a:tailEnd/>
          </a:ln>
          <a:effectLst/>
        </p:spPr>
        <p:txBody>
          <a:bodyPr>
            <a:spAutoFit/>
          </a:bodyPr>
          <a:lstStyle/>
          <a:p>
            <a:pPr algn="r"/>
            <a:r>
              <a:rPr lang="en-US" sz="2800" b="1" dirty="0" err="1" smtClean="0">
                <a:solidFill>
                  <a:schemeClr val="bg1"/>
                </a:solidFill>
                <a:latin typeface="Arial" charset="0"/>
              </a:rPr>
              <a:t>Pauze</a:t>
            </a:r>
            <a:endParaRPr 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4294967295"/>
          </p:nvPr>
        </p:nvSpPr>
        <p:spPr>
          <a:xfrm>
            <a:off x="3048000" y="1752600"/>
            <a:ext cx="5484440" cy="4412704"/>
          </a:xfrm>
        </p:spPr>
        <p:txBody>
          <a:bodyPr/>
          <a:lstStyle/>
          <a:p>
            <a:r>
              <a:rPr lang="nl-NL" dirty="0" smtClean="0"/>
              <a:t>Weerstandsvermogen/ Risicomanagement</a:t>
            </a:r>
          </a:p>
          <a:p>
            <a:endParaRPr lang="nl-NL" dirty="0" smtClean="0"/>
          </a:p>
          <a:p>
            <a:r>
              <a:rPr lang="nl-NL" dirty="0" smtClean="0"/>
              <a:t>Rechtmatigheid</a:t>
            </a:r>
          </a:p>
          <a:p>
            <a:endParaRPr lang="nl-NL" dirty="0" smtClean="0"/>
          </a:p>
          <a:p>
            <a:r>
              <a:rPr lang="nl-NL" dirty="0" smtClean="0"/>
              <a:t>IBT (</a:t>
            </a:r>
            <a:r>
              <a:rPr lang="nl-NL" dirty="0" err="1" smtClean="0"/>
              <a:t>InterBestuurlijk</a:t>
            </a:r>
            <a:r>
              <a:rPr lang="nl-NL" dirty="0" smtClean="0"/>
              <a:t> </a:t>
            </a:r>
            <a:r>
              <a:rPr lang="nl-NL" dirty="0" smtClean="0"/>
              <a:t>Toezicht</a:t>
            </a:r>
            <a:r>
              <a:rPr lang="nl-NL" dirty="0" smtClean="0"/>
              <a:t>)</a:t>
            </a:r>
            <a:endParaRPr lang="nl-NL" dirty="0" smtClean="0"/>
          </a:p>
          <a:p>
            <a:endParaRPr lang="nl-NL" dirty="0" smtClean="0"/>
          </a:p>
          <a:p>
            <a:pPr>
              <a:buNone/>
            </a:pPr>
            <a:endParaRPr lang="nl-NL" sz="2000" dirty="0" smtClean="0"/>
          </a:p>
          <a:p>
            <a:pPr>
              <a:buNone/>
            </a:pPr>
            <a:r>
              <a:rPr lang="nl-NL" sz="2000" dirty="0" err="1" smtClean="0"/>
              <a:t>Berry</a:t>
            </a:r>
            <a:r>
              <a:rPr lang="nl-NL" sz="2000" dirty="0" smtClean="0"/>
              <a:t> </a:t>
            </a:r>
            <a:r>
              <a:rPr lang="nl-NL" sz="2000" dirty="0" err="1" smtClean="0"/>
              <a:t>Roeleveld</a:t>
            </a:r>
            <a:r>
              <a:rPr lang="nl-NL" sz="2000" dirty="0" smtClean="0"/>
              <a:t> - Concerncontroller</a:t>
            </a:r>
            <a:endParaRPr lang="nl-NL"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3200" dirty="0" err="1" smtClean="0"/>
              <a:t>Weerstandsvermogen</a:t>
            </a:r>
            <a:r>
              <a:rPr lang="en-US" sz="3200" dirty="0" smtClean="0"/>
              <a:t>/ </a:t>
            </a:r>
            <a:r>
              <a:rPr lang="en-US" sz="3200" dirty="0" err="1" smtClean="0"/>
              <a:t>Risicomanagement</a:t>
            </a:r>
            <a:endParaRPr lang="nl-NL" sz="3200" dirty="0"/>
          </a:p>
        </p:txBody>
      </p:sp>
      <p:sp>
        <p:nvSpPr>
          <p:cNvPr id="3" name="Tijdelijke aanduiding voor inhoud 2"/>
          <p:cNvSpPr>
            <a:spLocks noGrp="1"/>
          </p:cNvSpPr>
          <p:nvPr>
            <p:ph idx="1"/>
          </p:nvPr>
        </p:nvSpPr>
        <p:spPr>
          <a:xfrm>
            <a:off x="2267744" y="1412776"/>
            <a:ext cx="6096000" cy="4648200"/>
          </a:xfrm>
        </p:spPr>
        <p:txBody>
          <a:bodyPr/>
          <a:lstStyle/>
          <a:p>
            <a:r>
              <a:rPr lang="nl-NL" dirty="0" smtClean="0"/>
              <a:t>Waarom risicomanagement?</a:t>
            </a:r>
          </a:p>
          <a:p>
            <a:r>
              <a:rPr lang="nl-NL" dirty="0" smtClean="0"/>
              <a:t>Inventarisatie:</a:t>
            </a:r>
          </a:p>
          <a:p>
            <a:pPr lvl="1"/>
            <a:r>
              <a:rPr lang="nl-NL" dirty="0" smtClean="0"/>
              <a:t>Financieel</a:t>
            </a:r>
          </a:p>
          <a:p>
            <a:pPr lvl="1"/>
            <a:r>
              <a:rPr lang="nl-NL" dirty="0" smtClean="0"/>
              <a:t>Kans en financiële omvang</a:t>
            </a:r>
          </a:p>
          <a:p>
            <a:pPr lvl="1"/>
            <a:r>
              <a:rPr lang="nl-NL" dirty="0" smtClean="0"/>
              <a:t>Actueel</a:t>
            </a:r>
          </a:p>
          <a:p>
            <a:r>
              <a:rPr lang="nl-NL" dirty="0" smtClean="0"/>
              <a:t>Wiskundige methode =&gt; benodigd weerstandsvermogen</a:t>
            </a:r>
          </a:p>
          <a:p>
            <a:r>
              <a:rPr lang="nl-NL" dirty="0" smtClean="0"/>
              <a:t>Afzetten tegen weerstandscapaciteit =&gt; ratio</a:t>
            </a:r>
          </a:p>
          <a:p>
            <a:r>
              <a:rPr lang="nl-NL" dirty="0" smtClean="0"/>
              <a:t>Ratio 1,4 – 2: streven/ kader</a:t>
            </a:r>
          </a:p>
          <a:p>
            <a:endParaRPr lang="nl-NL" dirty="0" smtClean="0"/>
          </a:p>
          <a:p>
            <a:pPr lvl="1"/>
            <a:endParaRPr lang="nl-NL" dirty="0" smtClean="0"/>
          </a:p>
          <a:p>
            <a:pPr lvl="1"/>
            <a:endParaRPr lang="nl-NL"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62200" y="381000"/>
            <a:ext cx="6096000" cy="599728"/>
          </a:xfrm>
        </p:spPr>
        <p:txBody>
          <a:bodyPr/>
          <a:lstStyle/>
          <a:p>
            <a:r>
              <a:rPr lang="nl-NL" sz="3200" dirty="0" smtClean="0"/>
              <a:t>Rechtmatigheid</a:t>
            </a:r>
            <a:endParaRPr lang="nl-NL" sz="3200" dirty="0"/>
          </a:p>
        </p:txBody>
      </p:sp>
      <p:sp>
        <p:nvSpPr>
          <p:cNvPr id="3" name="Tijdelijke aanduiding voor inhoud 2"/>
          <p:cNvSpPr>
            <a:spLocks noGrp="1"/>
          </p:cNvSpPr>
          <p:nvPr>
            <p:ph idx="1"/>
          </p:nvPr>
        </p:nvSpPr>
        <p:spPr>
          <a:xfrm>
            <a:off x="2411760" y="1124744"/>
            <a:ext cx="6096000" cy="5492080"/>
          </a:xfrm>
        </p:spPr>
        <p:txBody>
          <a:bodyPr/>
          <a:lstStyle/>
          <a:p>
            <a:r>
              <a:rPr lang="nl-NL" dirty="0" smtClean="0"/>
              <a:t>Getrouwheid – Rechtmatigheid</a:t>
            </a:r>
          </a:p>
          <a:p>
            <a:r>
              <a:rPr lang="nl-NL" dirty="0" smtClean="0"/>
              <a:t>Scope en definitie rechtmatigheid</a:t>
            </a:r>
          </a:p>
          <a:p>
            <a:r>
              <a:rPr lang="nl-NL" dirty="0" smtClean="0"/>
              <a:t>Norm: externe en interne wetten en regels</a:t>
            </a:r>
          </a:p>
          <a:p>
            <a:r>
              <a:rPr lang="nl-NL" dirty="0" smtClean="0"/>
              <a:t>Inventarisatie =&gt; normenkader</a:t>
            </a:r>
          </a:p>
          <a:p>
            <a:pPr lvl="1"/>
            <a:r>
              <a:rPr lang="nl-NL" sz="2000" dirty="0" smtClean="0"/>
              <a:t>Geldstromen/ processen</a:t>
            </a:r>
          </a:p>
          <a:p>
            <a:pPr lvl="1"/>
            <a:r>
              <a:rPr lang="nl-NL" sz="2000" dirty="0" smtClean="0"/>
              <a:t>Wetten en regels</a:t>
            </a:r>
          </a:p>
          <a:p>
            <a:pPr lvl="1"/>
            <a:r>
              <a:rPr lang="nl-NL" sz="2000" dirty="0" smtClean="0"/>
              <a:t>Risico’s</a:t>
            </a:r>
          </a:p>
          <a:p>
            <a:pPr lvl="1"/>
            <a:r>
              <a:rPr lang="nl-NL" sz="2000" dirty="0" err="1" smtClean="0"/>
              <a:t>Borging</a:t>
            </a:r>
            <a:r>
              <a:rPr lang="nl-NL" sz="2000" dirty="0" smtClean="0"/>
              <a:t> en interne controle</a:t>
            </a:r>
          </a:p>
          <a:p>
            <a:r>
              <a:rPr lang="nl-NL" dirty="0" smtClean="0"/>
              <a:t>Kadernota rechtmatigheid 2013 Commissie BBV</a:t>
            </a:r>
          </a:p>
          <a:p>
            <a:endParaRPr lang="nl-NL"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200" dirty="0" smtClean="0"/>
              <a:t>IBT (</a:t>
            </a:r>
            <a:r>
              <a:rPr lang="nl-NL" sz="3200" dirty="0" err="1" smtClean="0"/>
              <a:t>InterBestuurlijk</a:t>
            </a:r>
            <a:r>
              <a:rPr lang="nl-NL" sz="3200" dirty="0" smtClean="0"/>
              <a:t> Toezicht)</a:t>
            </a:r>
            <a:r>
              <a:rPr lang="nl-NL" dirty="0" smtClean="0"/>
              <a:t/>
            </a:r>
            <a:br>
              <a:rPr lang="nl-NL" dirty="0" smtClean="0"/>
            </a:br>
            <a:endParaRPr lang="nl-NL" dirty="0"/>
          </a:p>
        </p:txBody>
      </p:sp>
      <p:sp>
        <p:nvSpPr>
          <p:cNvPr id="3" name="Tijdelijke aanduiding voor inhoud 2"/>
          <p:cNvSpPr>
            <a:spLocks noGrp="1"/>
          </p:cNvSpPr>
          <p:nvPr>
            <p:ph idx="1"/>
          </p:nvPr>
        </p:nvSpPr>
        <p:spPr>
          <a:xfrm>
            <a:off x="2362200" y="1196752"/>
            <a:ext cx="6530280" cy="5204048"/>
          </a:xfrm>
        </p:spPr>
        <p:txBody>
          <a:bodyPr/>
          <a:lstStyle/>
          <a:p>
            <a:r>
              <a:rPr lang="nl-NL" dirty="0" smtClean="0"/>
              <a:t>Toezicht van ene overheid op andere (medebewindstaken)</a:t>
            </a:r>
          </a:p>
          <a:p>
            <a:r>
              <a:rPr lang="nl-NL" dirty="0" smtClean="0"/>
              <a:t>Veel instrumenten, afwijkend, complex, bureaucratisch</a:t>
            </a:r>
          </a:p>
          <a:p>
            <a:r>
              <a:rPr lang="nl-NL" dirty="0" smtClean="0"/>
              <a:t>Wet Revitalisering Generiek Toezicht per 1 oktober 2012 </a:t>
            </a:r>
          </a:p>
          <a:p>
            <a:r>
              <a:rPr lang="nl-NL" dirty="0" smtClean="0"/>
              <a:t>Vertrouwen in bestuurslaag; horizontaal </a:t>
            </a:r>
            <a:r>
              <a:rPr lang="nl-NL" dirty="0" err="1" smtClean="0"/>
              <a:t>vs</a:t>
            </a:r>
            <a:r>
              <a:rPr lang="nl-NL" dirty="0" smtClean="0"/>
              <a:t> verticaal toezicht</a:t>
            </a:r>
          </a:p>
          <a:p>
            <a:r>
              <a:rPr lang="nl-NL" dirty="0" smtClean="0"/>
              <a:t>Provincie stelt eisen/ wil informatie</a:t>
            </a:r>
          </a:p>
          <a:p>
            <a:r>
              <a:rPr lang="nl-NL" dirty="0" err="1" smtClean="0"/>
              <a:t>Waarstaatjegemeente.nl</a:t>
            </a:r>
            <a:r>
              <a:rPr lang="nl-NL" dirty="0" smtClean="0"/>
              <a:t>/ indicatoren</a:t>
            </a:r>
            <a:endParaRPr lang="nl-NL"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555776" y="1809488"/>
            <a:ext cx="6048672" cy="4858539"/>
          </a:xfrm>
          <a:prstGeom prst="rect">
            <a:avLst/>
          </a:prstGeom>
          <a:noFill/>
          <a:ln w="9525">
            <a:noFill/>
            <a:miter lim="800000"/>
            <a:headEnd/>
            <a:tailEnd/>
          </a:ln>
        </p:spPr>
      </p:pic>
      <p:sp>
        <p:nvSpPr>
          <p:cNvPr id="2" name="Titel 1"/>
          <p:cNvSpPr>
            <a:spLocks noGrp="1"/>
          </p:cNvSpPr>
          <p:nvPr>
            <p:ph type="ctrTitle"/>
          </p:nvPr>
        </p:nvSpPr>
        <p:spPr>
          <a:xfrm>
            <a:off x="2339752" y="692696"/>
            <a:ext cx="6046440" cy="1470025"/>
          </a:xfrm>
        </p:spPr>
        <p:txBody>
          <a:bodyPr/>
          <a:lstStyle/>
          <a:p>
            <a:r>
              <a:rPr lang="nl-NL" dirty="0" smtClean="0"/>
              <a:t>De Budgetcyclus</a:t>
            </a:r>
            <a:endParaRPr lang="nl-NL" dirty="0"/>
          </a:p>
        </p:txBody>
      </p:sp>
      <p:sp>
        <p:nvSpPr>
          <p:cNvPr id="3" name="Ondertitel 2"/>
          <p:cNvSpPr>
            <a:spLocks noGrp="1"/>
          </p:cNvSpPr>
          <p:nvPr>
            <p:ph type="subTitle" idx="1"/>
          </p:nvPr>
        </p:nvSpPr>
        <p:spPr>
          <a:xfrm>
            <a:off x="1619672" y="1340768"/>
            <a:ext cx="6840760" cy="2304256"/>
          </a:xfrm>
        </p:spPr>
        <p:txBody>
          <a:bodyPr/>
          <a:lstStyle/>
          <a:p>
            <a:r>
              <a:rPr lang="nl-NL" sz="2000" dirty="0" smtClean="0"/>
              <a:t>Inge </a:t>
            </a:r>
            <a:r>
              <a:rPr lang="nl-NL" sz="2000" dirty="0" err="1" smtClean="0"/>
              <a:t>Harmsen</a:t>
            </a:r>
            <a:r>
              <a:rPr lang="nl-NL" sz="2000" dirty="0" smtClean="0"/>
              <a:t> – strategisch adviseur financiën</a:t>
            </a:r>
            <a:endParaRPr lang="nl-NL"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smtClean="0"/>
              <a:t>Rolverdeling raad – college budgetcyclus</a:t>
            </a:r>
            <a:endParaRPr lang="nl-NL" dirty="0"/>
          </a:p>
        </p:txBody>
      </p:sp>
      <p:sp>
        <p:nvSpPr>
          <p:cNvPr id="5" name="Tijdelijke aanduiding voor inhoud 4"/>
          <p:cNvSpPr>
            <a:spLocks noGrp="1"/>
          </p:cNvSpPr>
          <p:nvPr>
            <p:ph idx="1"/>
          </p:nvPr>
        </p:nvSpPr>
        <p:spPr/>
        <p:txBody>
          <a:bodyPr/>
          <a:lstStyle/>
          <a:p>
            <a:r>
              <a:rPr lang="nl-NL" dirty="0" smtClean="0"/>
              <a:t>Heldere rollen voor raad en college:</a:t>
            </a:r>
          </a:p>
          <a:p>
            <a:pPr lvl="1"/>
            <a:r>
              <a:rPr lang="nl-NL" dirty="0" smtClean="0"/>
              <a:t>Raad heeft kaderstellende, controlerende en volksvertegenwoordigende rol;</a:t>
            </a:r>
          </a:p>
          <a:p>
            <a:pPr lvl="1"/>
            <a:r>
              <a:rPr lang="nl-NL" dirty="0" smtClean="0"/>
              <a:t>College bestuurt en legt verantwoording af.</a:t>
            </a:r>
            <a:endParaRPr lang="nl-NL"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Office-the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thema">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charset="0"/>
          </a:defRPr>
        </a:defPPr>
      </a:lstStyle>
    </a:lnDef>
  </a:objectDefaults>
  <a:extraClrSchemeLst>
    <a:extraClrScheme>
      <a:clrScheme name="Office-the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them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them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them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them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them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them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them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them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them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them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them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angepast ontwerp">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233</TotalTime>
  <Words>786</Words>
  <Application>Microsoft Office PowerPoint</Application>
  <PresentationFormat>Diavoorstelling (4:3)</PresentationFormat>
  <Paragraphs>229</Paragraphs>
  <Slides>33</Slides>
  <Notes>10</Notes>
  <HiddenSlides>0</HiddenSlides>
  <MMClips>0</MMClips>
  <ScaleCrop>false</ScaleCrop>
  <HeadingPairs>
    <vt:vector size="4" baseType="variant">
      <vt:variant>
        <vt:lpstr>Thema</vt:lpstr>
      </vt:variant>
      <vt:variant>
        <vt:i4>2</vt:i4>
      </vt:variant>
      <vt:variant>
        <vt:lpstr>Diatitels</vt:lpstr>
      </vt:variant>
      <vt:variant>
        <vt:i4>33</vt:i4>
      </vt:variant>
    </vt:vector>
  </HeadingPairs>
  <TitlesOfParts>
    <vt:vector size="35" baseType="lpstr">
      <vt:lpstr>blank</vt:lpstr>
      <vt:lpstr>Aangepast ontwerp</vt:lpstr>
      <vt:lpstr>Workshop raadsleden en commissieleden</vt:lpstr>
      <vt:lpstr>Introductie</vt:lpstr>
      <vt:lpstr>Quiz – wat is waar?  \\Fs2\appsdata\diversen\Budgetcyclus\Verkiezingen\2014\quiz 13 mei 2014.ppt</vt:lpstr>
      <vt:lpstr>Dia 4</vt:lpstr>
      <vt:lpstr>Weerstandsvermogen/ Risicomanagement</vt:lpstr>
      <vt:lpstr>Rechtmatigheid</vt:lpstr>
      <vt:lpstr>IBT (InterBestuurlijk Toezicht) </vt:lpstr>
      <vt:lpstr>De Budgetcyclus</vt:lpstr>
      <vt:lpstr>Rolverdeling raad – college budgetcyclus</vt:lpstr>
      <vt:lpstr>Budgetcyclus volgens gemeentewet</vt:lpstr>
      <vt:lpstr>De budgetcyclus</vt:lpstr>
      <vt:lpstr>Informatiepiramide</vt:lpstr>
      <vt:lpstr>Invloed van de raad op de budgetcyclus</vt:lpstr>
      <vt:lpstr>De budgetcyclus binnen HHW</vt:lpstr>
      <vt:lpstr>Voorjaarsnota</vt:lpstr>
      <vt:lpstr>Reservekeeper</vt:lpstr>
      <vt:lpstr>De budgetcyclus</vt:lpstr>
      <vt:lpstr>Raadsbegroting</vt:lpstr>
      <vt:lpstr>Raadsbegroting - programmaplan</vt:lpstr>
      <vt:lpstr>Raadsbegroting - paragrafen</vt:lpstr>
      <vt:lpstr>Raadsbegroting – Overzicht baten en lasten</vt:lpstr>
      <vt:lpstr>Raadsbegroting – uiteenzetting financiële positie</vt:lpstr>
      <vt:lpstr>De budgetcyclus</vt:lpstr>
      <vt:lpstr>Bestuurlijk jaarplan</vt:lpstr>
      <vt:lpstr>De budgetcyclus</vt:lpstr>
      <vt:lpstr>Bestuursrapportages</vt:lpstr>
      <vt:lpstr>De budgetcyclus</vt:lpstr>
      <vt:lpstr>Jaarstukken</vt:lpstr>
      <vt:lpstr>De budgetcyclus</vt:lpstr>
      <vt:lpstr>Kaderstellende rol raad budgetcyclus</vt:lpstr>
      <vt:lpstr>Financiën bij gemeentelijke samenwerkingen</vt:lpstr>
      <vt:lpstr>Meer informatie?</vt:lpstr>
      <vt:lpstr>Dia 33</vt:lpstr>
    </vt:vector>
  </TitlesOfParts>
  <Company>Gemeente Heerhugowaard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raadsleden en commissieleden</dc:title>
  <dc:creator>HarmI1</dc:creator>
  <cp:lastModifiedBy>HarmI1</cp:lastModifiedBy>
  <cp:revision>22</cp:revision>
  <dcterms:created xsi:type="dcterms:W3CDTF">2014-05-04T15:49:46Z</dcterms:created>
  <dcterms:modified xsi:type="dcterms:W3CDTF">2014-05-09T18:47:45Z</dcterms:modified>
</cp:coreProperties>
</file>